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67" r:id="rId2"/>
    <p:sldId id="268" r:id="rId3"/>
    <p:sldId id="293" r:id="rId4"/>
    <p:sldId id="291" r:id="rId5"/>
    <p:sldId id="292" r:id="rId6"/>
    <p:sldId id="269" r:id="rId7"/>
    <p:sldId id="283" r:id="rId8"/>
    <p:sldId id="306" r:id="rId9"/>
    <p:sldId id="282" r:id="rId10"/>
    <p:sldId id="284" r:id="rId11"/>
    <p:sldId id="287" r:id="rId12"/>
    <p:sldId id="304" r:id="rId13"/>
    <p:sldId id="299" r:id="rId14"/>
    <p:sldId id="307" r:id="rId15"/>
    <p:sldId id="305" r:id="rId16"/>
    <p:sldId id="290"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9D5FF-0019-44B8-AC63-B8BBB8F0D5FB}" type="doc">
      <dgm:prSet loTypeId="urn:microsoft.com/office/officeart/2009/3/layout/SubStepProcess" loCatId="process" qsTypeId="urn:microsoft.com/office/officeart/2005/8/quickstyle/3d2" qsCatId="3D" csTypeId="urn:microsoft.com/office/officeart/2005/8/colors/colorful1" csCatId="colorful" phldr="1"/>
      <dgm:spPr/>
      <dgm:t>
        <a:bodyPr/>
        <a:lstStyle/>
        <a:p>
          <a:endParaRPr lang="en-IN"/>
        </a:p>
      </dgm:t>
    </dgm:pt>
    <dgm:pt modelId="{AC88DD47-3C07-42E4-863F-08AD93071FAC}" type="pres">
      <dgm:prSet presAssocID="{D6E9D5FF-0019-44B8-AC63-B8BBB8F0D5FB}" presName="Name0" presStyleCnt="0">
        <dgm:presLayoutVars>
          <dgm:chMax val="7"/>
          <dgm:dir/>
          <dgm:animOne val="branch"/>
        </dgm:presLayoutVars>
      </dgm:prSet>
      <dgm:spPr/>
    </dgm:pt>
  </dgm:ptLst>
  <dgm:cxnLst>
    <dgm:cxn modelId="{E2395783-3970-40AC-9283-D2D38B293C00}" type="presOf" srcId="{D6E9D5FF-0019-44B8-AC63-B8BBB8F0D5FB}" destId="{AC88DD47-3C07-42E4-863F-08AD93071FAC}" srcOrd="0" destOrd="0" presId="urn:microsoft.com/office/officeart/2009/3/layout/SubStepProcess"/>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51316E-938E-4871-BB6C-45F911BED2AD}" type="datetimeFigureOut">
              <a:rPr lang="en-IN" smtClean="0"/>
              <a:t>10-08-2023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121414-D7AD-4537-975D-0BA37683DCF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9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1316E-938E-4871-BB6C-45F911BED2AD}" type="datetimeFigureOut">
              <a:rPr lang="en-IN" smtClean="0"/>
              <a:t>10-08-2023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89582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1316E-938E-4871-BB6C-45F911BED2AD}" type="datetimeFigureOut">
              <a:rPr lang="en-IN" smtClean="0"/>
              <a:t>10-08-2023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78387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1316E-938E-4871-BB6C-45F911BED2AD}" type="datetimeFigureOut">
              <a:rPr lang="en-IN" smtClean="0"/>
              <a:t>10-08-2023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280610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316E-938E-4871-BB6C-45F911BED2AD}" type="datetimeFigureOut">
              <a:rPr lang="en-IN" smtClean="0"/>
              <a:t>10-08-2023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121414-D7AD-4537-975D-0BA37683DCF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1316E-938E-4871-BB6C-45F911BED2AD}" type="datetimeFigureOut">
              <a:rPr lang="en-IN" smtClean="0"/>
              <a:t>10-08-2023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114689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51316E-938E-4871-BB6C-45F911BED2AD}" type="datetimeFigureOut">
              <a:rPr lang="en-IN" smtClean="0"/>
              <a:t>10-08-2023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27266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1316E-938E-4871-BB6C-45F911BED2AD}" type="datetimeFigureOut">
              <a:rPr lang="en-IN" smtClean="0"/>
              <a:t>10-08-2023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191063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F51316E-938E-4871-BB6C-45F911BED2AD}" type="datetimeFigureOut">
              <a:rPr lang="en-IN" smtClean="0"/>
              <a:t>10-08-2023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209613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F51316E-938E-4871-BB6C-45F911BED2AD}" type="datetimeFigureOut">
              <a:rPr lang="en-IN" smtClean="0"/>
              <a:t>10-08-2023</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121414-D7AD-4537-975D-0BA37683DCF7}" type="slidenum">
              <a:rPr lang="en-IN" smtClean="0"/>
              <a:t>‹#›</a:t>
            </a:fld>
            <a:endParaRPr lang="en-IN"/>
          </a:p>
        </p:txBody>
      </p:sp>
    </p:spTree>
    <p:extLst>
      <p:ext uri="{BB962C8B-B14F-4D97-AF65-F5344CB8AC3E}">
        <p14:creationId xmlns:p14="http://schemas.microsoft.com/office/powerpoint/2010/main" val="183030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51316E-938E-4871-BB6C-45F911BED2AD}" type="datetimeFigureOut">
              <a:rPr lang="en-IN" smtClean="0"/>
              <a:t>10-08-2023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121414-D7AD-4537-975D-0BA37683DCF7}" type="slidenum">
              <a:rPr lang="en-IN" smtClean="0"/>
              <a:t>‹#›</a:t>
            </a:fld>
            <a:endParaRPr lang="en-IN"/>
          </a:p>
        </p:txBody>
      </p:sp>
    </p:spTree>
    <p:extLst>
      <p:ext uri="{BB962C8B-B14F-4D97-AF65-F5344CB8AC3E}">
        <p14:creationId xmlns:p14="http://schemas.microsoft.com/office/powerpoint/2010/main" val="16541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F51316E-938E-4871-BB6C-45F911BED2AD}" type="datetimeFigureOut">
              <a:rPr lang="en-IN" smtClean="0"/>
              <a:t>10-08-2023</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121414-D7AD-4537-975D-0BA37683DCF7}"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7197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jpeg"/><Relationship Id="rId21" Type="http://schemas.openxmlformats.org/officeDocument/2006/relationships/image" Target="../media/image55.jpeg"/><Relationship Id="rId34" Type="http://schemas.openxmlformats.org/officeDocument/2006/relationships/image" Target="../media/image68.jpe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2" Type="http://schemas.openxmlformats.org/officeDocument/2006/relationships/image" Target="../media/image2.jpeg"/><Relationship Id="rId16" Type="http://schemas.openxmlformats.org/officeDocument/2006/relationships/image" Target="../media/image50.png"/><Relationship Id="rId20" Type="http://schemas.openxmlformats.org/officeDocument/2006/relationships/image" Target="../media/image54.jpeg"/><Relationship Id="rId29"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jpeg"/><Relationship Id="rId37" Type="http://schemas.openxmlformats.org/officeDocument/2006/relationships/image" Target="../media/image71.jpeg"/><Relationship Id="rId5" Type="http://schemas.openxmlformats.org/officeDocument/2006/relationships/image" Target="../media/image39.png"/><Relationship Id="rId15" Type="http://schemas.openxmlformats.org/officeDocument/2006/relationships/image" Target="../media/image49.jpe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10" Type="http://schemas.openxmlformats.org/officeDocument/2006/relationships/image" Target="../media/image44.jpeg"/><Relationship Id="rId19" Type="http://schemas.openxmlformats.org/officeDocument/2006/relationships/image" Target="../media/image53.jpeg"/><Relationship Id="rId31" Type="http://schemas.openxmlformats.org/officeDocument/2006/relationships/image" Target="../media/image65.jpe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jpeg"/><Relationship Id="rId27" Type="http://schemas.openxmlformats.org/officeDocument/2006/relationships/image" Target="../media/image61.png"/><Relationship Id="rId30" Type="http://schemas.openxmlformats.org/officeDocument/2006/relationships/image" Target="../media/image64.jpeg"/><Relationship Id="rId35" Type="http://schemas.openxmlformats.org/officeDocument/2006/relationships/image" Target="../media/image69.png"/><Relationship Id="rId8" Type="http://schemas.openxmlformats.org/officeDocument/2006/relationships/image" Target="../media/image42.jpeg"/><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jpg"/><Relationship Id="rId7" Type="http://schemas.openxmlformats.org/officeDocument/2006/relationships/image" Target="../media/image77.jpg"/><Relationship Id="rId2" Type="http://schemas.openxmlformats.org/officeDocument/2006/relationships/image" Target="../media/image72.jpg"/><Relationship Id="rId1" Type="http://schemas.openxmlformats.org/officeDocument/2006/relationships/slideLayout" Target="../slideLayouts/slideLayout7.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s>
</file>

<file path=ppt/slides/_rels/slide1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eg"/></Relationships>
</file>

<file path=ppt/slides/_rels/slide15.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16.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routkorba@rediffmail.com" TargetMode="External"/><Relationship Id="rId2" Type="http://schemas.openxmlformats.org/officeDocument/2006/relationships/hyperlink" Target="mailto:sroutkorba@gmai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46CBA5-976E-3A41-A937-481550BB6375}"/>
              </a:ext>
            </a:extLst>
          </p:cNvPr>
          <p:cNvSpPr txBox="1"/>
          <p:nvPr/>
        </p:nvSpPr>
        <p:spPr>
          <a:xfrm>
            <a:off x="134521" y="100210"/>
            <a:ext cx="11429122" cy="625428"/>
          </a:xfrm>
          <a:prstGeom prst="rect">
            <a:avLst/>
          </a:prstGeom>
          <a:noFill/>
        </p:spPr>
        <p:txBody>
          <a:bodyPr wrap="square">
            <a:spAutoFit/>
          </a:bodyPr>
          <a:lstStyle/>
          <a:p>
            <a:pPr algn="ctr">
              <a:lnSpc>
                <a:spcPct val="115000"/>
              </a:lnSpc>
              <a:spcAft>
                <a:spcPts val="1000"/>
              </a:spcAft>
            </a:pPr>
            <a:r>
              <a:rPr lang="en-US" sz="3200" b="1" dirty="0">
                <a:solidFill>
                  <a:srgbClr val="C00000"/>
                </a:solidFill>
                <a:effectLst/>
                <a:latin typeface="Calibri" panose="020F0502020204030204" pitchFamily="34" charset="0"/>
                <a:ea typeface="Calibri" panose="020F0502020204030204" pitchFamily="34" charset="0"/>
                <a:cs typeface="Mangal" panose="02040503050203030202" pitchFamily="18" charset="0"/>
              </a:rPr>
              <a:t>ABOUT THE ORGANIZATION </a:t>
            </a:r>
            <a:endParaRPr lang="en-IN" sz="2400"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11" name="Rectangle 4">
            <a:extLst>
              <a:ext uri="{FF2B5EF4-FFF2-40B4-BE49-F238E27FC236}">
                <a16:creationId xmlns:a16="http://schemas.microsoft.com/office/drawing/2014/main" id="{24DB9A2A-A3D0-E8F1-D44C-72C7A34763CF}"/>
              </a:ext>
            </a:extLst>
          </p:cNvPr>
          <p:cNvSpPr>
            <a:spLocks noChangeArrowheads="1"/>
          </p:cNvSpPr>
          <p:nvPr/>
        </p:nvSpPr>
        <p:spPr bwMode="auto">
          <a:xfrm>
            <a:off x="397851" y="2304164"/>
            <a:ext cx="1139629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C00000"/>
                </a:solidFill>
                <a:effectLst/>
                <a:latin typeface="Cambria" panose="02040503050406030204" pitchFamily="18" charset="0"/>
                <a:ea typeface="Calibri" panose="020F0502020204030204" pitchFamily="34" charset="0"/>
                <a:cs typeface="Arial" panose="020B0604020202020204" pitchFamily="34" charset="0"/>
              </a:rPr>
              <a:t>Background and experience of the organization</a:t>
            </a:r>
            <a:endParaRPr kumimoji="0" lang="en-US" altLang="en-US" sz="1600" b="0" i="0" u="none" strike="noStrike" cap="none" normalizeH="0" baseline="0" dirty="0">
              <a:ln>
                <a:noFill/>
              </a:ln>
              <a:solidFill>
                <a:srgbClr val="C0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The Social Revival Group of Urban Rural and Tribal (SROUT) is grassroots, non-governmental organization that works to promote and strengthen livelihood, education and health for the needy rural and urban people in the State of Chhattisgarh. SROUT began its journey in 1999 from </a:t>
            </a:r>
            <a:r>
              <a:rPr kumimoji="0" lang="en-US" altLang="en-US" b="0" i="0" u="none" strike="noStrike" cap="none" normalizeH="0" baseline="0" dirty="0" err="1">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Korba</a:t>
            </a:r>
            <a:r>
              <a:rPr kumimoji="0" lang="en-US" altLang="en-US"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Arial" panose="020B0604020202020204" pitchFamily="34" charset="0"/>
              </a:rPr>
              <a:t> (now it is a district), Chhattisgarh to support the Program Integrated Nutrition and Health Program, organized by CARE-India. It worked as implementing agency for them and fulfill the expectation of CARE. Thus, SROUT was born and keeping continue its journey to this day to be involved in the development of local community. The organization was named the Social Revival of Urban Rural and Tribal because we are committed to working with local people, making no distinction based on where they reside or to which caste they belong. The Sanskrit quotation located on the bottom of our logo reads: thing is achieved by doing and not by desiring alone. This acts as the foundation of our organization and we strive to stay true to this in every aspect of our work.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65C0A598-40E7-6514-C668-934A6119E210}"/>
              </a:ext>
            </a:extLst>
          </p:cNvPr>
          <p:cNvSpPr txBox="1"/>
          <p:nvPr/>
        </p:nvSpPr>
        <p:spPr>
          <a:xfrm>
            <a:off x="134521" y="802142"/>
            <a:ext cx="10873308" cy="1425518"/>
          </a:xfrm>
          <a:prstGeom prst="rect">
            <a:avLst/>
          </a:prstGeom>
          <a:noFill/>
        </p:spPr>
        <p:txBody>
          <a:bodyPr wrap="square">
            <a:spAutoFit/>
          </a:bodyPr>
          <a:lstStyle/>
          <a:p>
            <a:pPr algn="ctr">
              <a:lnSpc>
                <a:spcPct val="115000"/>
              </a:lnSpc>
              <a:spcAft>
                <a:spcPts val="1000"/>
              </a:spcAft>
            </a:pPr>
            <a:r>
              <a:rPr lang="en-IN" sz="2400" b="1" dirty="0">
                <a:effectLst/>
                <a:latin typeface="Cambria" panose="02040503050406030204" pitchFamily="18" charset="0"/>
                <a:ea typeface="Calibri" panose="020F0502020204030204" pitchFamily="34" charset="0"/>
                <a:cs typeface="Mangal" panose="02040503050203030202" pitchFamily="18" charset="0"/>
              </a:rPr>
              <a:t>Social Revival Group of Urban Rural and Tribal (SROUT)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Aft>
                <a:spcPts val="1000"/>
              </a:spcAft>
            </a:pPr>
            <a:r>
              <a:rPr lang="en-IN" sz="2000" dirty="0">
                <a:effectLst/>
                <a:latin typeface="Cambria" panose="02040503050406030204" pitchFamily="18" charset="0"/>
                <a:ea typeface="Calibri" panose="020F0502020204030204" pitchFamily="34" charset="0"/>
                <a:cs typeface="Mangal" panose="02040503050203030202" pitchFamily="18" charset="0"/>
              </a:rPr>
              <a:t>Registered under Society Registration act – 1973</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15000"/>
              </a:lnSpc>
              <a:spcAft>
                <a:spcPts val="1000"/>
              </a:spcAft>
            </a:pPr>
            <a:r>
              <a:rPr lang="en-IN" sz="1800" dirty="0">
                <a:effectLst/>
                <a:latin typeface="Cambria" panose="02040503050406030204" pitchFamily="18" charset="0"/>
                <a:ea typeface="Calibri" panose="020F0502020204030204" pitchFamily="34" charset="0"/>
                <a:cs typeface="Mangal" panose="02040503050203030202" pitchFamily="18" charset="0"/>
              </a:rPr>
              <a:t>Date 0f Registration – 29/04/1999,  Registration Number – 2492</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4" name="Picture 13">
            <a:extLst>
              <a:ext uri="{FF2B5EF4-FFF2-40B4-BE49-F238E27FC236}">
                <a16:creationId xmlns:a16="http://schemas.microsoft.com/office/drawing/2014/main" id="{CF8DEEC2-E7F8-BEE4-0542-2CB7596CF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753" y="92381"/>
            <a:ext cx="1152525" cy="1073785"/>
          </a:xfrm>
          <a:prstGeom prst="rect">
            <a:avLst/>
          </a:prstGeom>
        </p:spPr>
      </p:pic>
    </p:spTree>
    <p:extLst>
      <p:ext uri="{BB962C8B-B14F-4D97-AF65-F5344CB8AC3E}">
        <p14:creationId xmlns:p14="http://schemas.microsoft.com/office/powerpoint/2010/main" val="334822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1839E-2478-7F47-CD32-9443963826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68" y="313061"/>
            <a:ext cx="852099" cy="793884"/>
          </a:xfrm>
          <a:prstGeom prst="rect">
            <a:avLst/>
          </a:prstGeom>
        </p:spPr>
      </p:pic>
      <p:pic>
        <p:nvPicPr>
          <p:cNvPr id="3" name="Picture 4" descr="CARE India - Top Indian NGO | Charity Foundations in India for Women &amp;  Child Education Health">
            <a:extLst>
              <a:ext uri="{FF2B5EF4-FFF2-40B4-BE49-F238E27FC236}">
                <a16:creationId xmlns:a16="http://schemas.microsoft.com/office/drawing/2014/main" id="{1C909410-85D5-C51E-E3F5-B37B655B7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52" y="1205420"/>
            <a:ext cx="2322121" cy="7428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hild In Need Institute - Wikipedia">
            <a:extLst>
              <a:ext uri="{FF2B5EF4-FFF2-40B4-BE49-F238E27FC236}">
                <a16:creationId xmlns:a16="http://schemas.microsoft.com/office/drawing/2014/main" id="{905410C9-22F0-7858-E913-2656265F6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40" y="1206332"/>
            <a:ext cx="698475" cy="986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Participatory Research in Asia">
            <a:extLst>
              <a:ext uri="{FF2B5EF4-FFF2-40B4-BE49-F238E27FC236}">
                <a16:creationId xmlns:a16="http://schemas.microsoft.com/office/drawing/2014/main" id="{9916A8BD-4AD7-0146-1C4D-8B9C0096C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41" y="2385994"/>
            <a:ext cx="1291538" cy="986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3India">
            <a:extLst>
              <a:ext uri="{FF2B5EF4-FFF2-40B4-BE49-F238E27FC236}">
                <a16:creationId xmlns:a16="http://schemas.microsoft.com/office/drawing/2014/main" id="{2E6D24AE-1EBB-1432-5FD9-C01A0A89AF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051" y="2327542"/>
            <a:ext cx="1942422" cy="94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Piramal Foundation">
            <a:extLst>
              <a:ext uri="{FF2B5EF4-FFF2-40B4-BE49-F238E27FC236}">
                <a16:creationId xmlns:a16="http://schemas.microsoft.com/office/drawing/2014/main" id="{D834D4A9-BEE6-1F73-BBAE-838ADA9E4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976" y="3474722"/>
            <a:ext cx="1622027" cy="746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hildline1098: Spot the Childline logo and write a tagline | MyGov.in">
            <a:extLst>
              <a:ext uri="{FF2B5EF4-FFF2-40B4-BE49-F238E27FC236}">
                <a16:creationId xmlns:a16="http://schemas.microsoft.com/office/drawing/2014/main" id="{79A42ECC-6BA7-E33A-EA0A-11BA5C9D48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627" y="3579876"/>
            <a:ext cx="1216748" cy="896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Schemes under National AIDS Control Programme for NGO's - Moneymint">
            <a:extLst>
              <a:ext uri="{FF2B5EF4-FFF2-40B4-BE49-F238E27FC236}">
                <a16:creationId xmlns:a16="http://schemas.microsoft.com/office/drawing/2014/main" id="{F37FDE7F-FA26-2048-F1C3-ACDD7C8B23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379" y="4476182"/>
            <a:ext cx="1570754" cy="7213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oundation for Ecological Security-Gujarat- CSR Organization profile">
            <a:extLst>
              <a:ext uri="{FF2B5EF4-FFF2-40B4-BE49-F238E27FC236}">
                <a16:creationId xmlns:a16="http://schemas.microsoft.com/office/drawing/2014/main" id="{D424E3A0-E008-E846-7D00-390C8899F8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231" y="5454044"/>
            <a:ext cx="1074812" cy="567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NICEF Logo and symbol, meaning, history, PNG, brand">
            <a:extLst>
              <a:ext uri="{FF2B5EF4-FFF2-40B4-BE49-F238E27FC236}">
                <a16:creationId xmlns:a16="http://schemas.microsoft.com/office/drawing/2014/main" id="{F4F4ED6D-5341-8C43-71F5-1DFBD47105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0833" y="142463"/>
            <a:ext cx="1924888" cy="10779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now Pratham Skilling - YouTube">
            <a:extLst>
              <a:ext uri="{FF2B5EF4-FFF2-40B4-BE49-F238E27FC236}">
                <a16:creationId xmlns:a16="http://schemas.microsoft.com/office/drawing/2014/main" id="{FAD1859A-1B28-AE99-18D9-96D7E54499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097" y="4549786"/>
            <a:ext cx="1610879" cy="9020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NDP logo - Adaptation Fund">
            <a:extLst>
              <a:ext uri="{FF2B5EF4-FFF2-40B4-BE49-F238E27FC236}">
                <a16:creationId xmlns:a16="http://schemas.microsoft.com/office/drawing/2014/main" id="{81BCA639-494F-B641-0550-B51EF531A5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6673" y="5255843"/>
            <a:ext cx="1622028" cy="9642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CD Ministry urges people to not share information on social media about  children found abandoned or in distress">
            <a:extLst>
              <a:ext uri="{FF2B5EF4-FFF2-40B4-BE49-F238E27FC236}">
                <a16:creationId xmlns:a16="http://schemas.microsoft.com/office/drawing/2014/main" id="{357AECE9-1FA5-EFCF-5F54-F33DFED629C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013" t="11990" r="15109" b="10530"/>
          <a:stretch/>
        </p:blipFill>
        <p:spPr bwMode="auto">
          <a:xfrm>
            <a:off x="3886069" y="1377979"/>
            <a:ext cx="1469539" cy="115738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cds logo - Latest Govt Jobs 2021 | Government Job Vacancies Notification  Alert">
            <a:extLst>
              <a:ext uri="{FF2B5EF4-FFF2-40B4-BE49-F238E27FC236}">
                <a16:creationId xmlns:a16="http://schemas.microsoft.com/office/drawing/2014/main" id="{567AD28E-9D39-0D56-8337-22EC927CA25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5706" y="1312155"/>
            <a:ext cx="1204732" cy="11573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ational Institute of Social Defence - NISD | Delhi">
            <a:extLst>
              <a:ext uri="{FF2B5EF4-FFF2-40B4-BE49-F238E27FC236}">
                <a16:creationId xmlns:a16="http://schemas.microsoft.com/office/drawing/2014/main" id="{821EE056-93D3-92B3-8ECC-7D3266DEA7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8678" y="2690927"/>
            <a:ext cx="1216748" cy="122218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remium Vector | Symbol aids stylized red ribbon for world aids day">
            <a:extLst>
              <a:ext uri="{FF2B5EF4-FFF2-40B4-BE49-F238E27FC236}">
                <a16:creationId xmlns:a16="http://schemas.microsoft.com/office/drawing/2014/main" id="{FC98A76A-C9C8-63D1-20E5-84AC28D2A6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9676" y="2650318"/>
            <a:ext cx="1469540" cy="146954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OUR DONORS AND PARTNERS - GOVERNMENT AND PUBLIC SECTOR - CBMD">
            <a:extLst>
              <a:ext uri="{FF2B5EF4-FFF2-40B4-BE49-F238E27FC236}">
                <a16:creationId xmlns:a16="http://schemas.microsoft.com/office/drawing/2014/main" id="{FEDB265D-CF7F-8CDE-4863-DCF43D95F9E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3553" y="3927859"/>
            <a:ext cx="1622027" cy="130745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Ministry of Panchayati Raj, Government of India | New Delhi">
            <a:extLst>
              <a:ext uri="{FF2B5EF4-FFF2-40B4-BE49-F238E27FC236}">
                <a16:creationId xmlns:a16="http://schemas.microsoft.com/office/drawing/2014/main" id="{C7B22193-DAA4-C69B-13A7-969A92B3686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4319" y="3688024"/>
            <a:ext cx="1740337" cy="158655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Social Welfare Department, Bihar (@DoSWBihar) / Twitter">
            <a:extLst>
              <a:ext uri="{FF2B5EF4-FFF2-40B4-BE49-F238E27FC236}">
                <a16:creationId xmlns:a16="http://schemas.microsoft.com/office/drawing/2014/main" id="{17080B3B-CF6C-C757-8A22-22FF42B9E5C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4273" y="5142861"/>
            <a:ext cx="1031527" cy="1031527"/>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JJM CHHATTISGARH (@jjmchhattisgarh) / Twitter">
            <a:extLst>
              <a:ext uri="{FF2B5EF4-FFF2-40B4-BE49-F238E27FC236}">
                <a16:creationId xmlns:a16="http://schemas.microsoft.com/office/drawing/2014/main" id="{37F96D4E-A9CE-808A-A61A-09757FF7C362}"/>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12391"/>
          <a:stretch/>
        </p:blipFill>
        <p:spPr bwMode="auto">
          <a:xfrm>
            <a:off x="5013386" y="5000832"/>
            <a:ext cx="1371390" cy="120145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डूडा विभाग द्वारा बांदा शहर वासियों को दिया जाएगा दस लाख तक उद्योग लगाने के  लिए ऋण, मांगे आवेदन">
            <a:extLst>
              <a:ext uri="{FF2B5EF4-FFF2-40B4-BE49-F238E27FC236}">
                <a16:creationId xmlns:a16="http://schemas.microsoft.com/office/drawing/2014/main" id="{E6F9A073-130C-93BB-A1BD-680CC2C23D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49473" y="131865"/>
            <a:ext cx="1117473" cy="1073555"/>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Chhattisgarh Govt. Logo PNG Vector (PDF) Free Download">
            <a:extLst>
              <a:ext uri="{FF2B5EF4-FFF2-40B4-BE49-F238E27FC236}">
                <a16:creationId xmlns:a16="http://schemas.microsoft.com/office/drawing/2014/main" id="{601983DF-854F-DCE9-2892-FC6324C278F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42264" y="116221"/>
            <a:ext cx="1150821" cy="1150821"/>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Learn Various Women Welfare Programmes in 3 minutes.">
            <a:extLst>
              <a:ext uri="{FF2B5EF4-FFF2-40B4-BE49-F238E27FC236}">
                <a16:creationId xmlns:a16="http://schemas.microsoft.com/office/drawing/2014/main" id="{46EDE66F-C702-50F8-1498-90714D964B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6566" y="5171524"/>
            <a:ext cx="1105110" cy="850417"/>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Logos of Vedanta Aluminium in PNG &amp; JPG Format">
            <a:extLst>
              <a:ext uri="{FF2B5EF4-FFF2-40B4-BE49-F238E27FC236}">
                <a16:creationId xmlns:a16="http://schemas.microsoft.com/office/drawing/2014/main" id="{EF1067DC-5F08-B810-F0E4-35F384948EE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39216" y="81470"/>
            <a:ext cx="2895627" cy="1025475"/>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CSEB Recruitment 2019! Recruitment of Graduate Apprentice and other 111  posts under Chhattisgarh State Power Distribution Company Limited! Last  Date: 08-11-2019 - India Rojgar Samachar">
            <a:extLst>
              <a:ext uri="{FF2B5EF4-FFF2-40B4-BE49-F238E27FC236}">
                <a16:creationId xmlns:a16="http://schemas.microsoft.com/office/drawing/2014/main" id="{FE5B75BC-6245-5B21-7E40-6E2B8CD621E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92084" y="983282"/>
            <a:ext cx="1718152" cy="1209785"/>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New Service Connection Process (Ease of Doing Business)">
            <a:extLst>
              <a:ext uri="{FF2B5EF4-FFF2-40B4-BE49-F238E27FC236}">
                <a16:creationId xmlns:a16="http://schemas.microsoft.com/office/drawing/2014/main" id="{503D5BB7-AC7F-CBB0-703C-CDD818796DC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89287" y="1205420"/>
            <a:ext cx="2755451" cy="824624"/>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NTPC Limited - Wikipedia">
            <a:extLst>
              <a:ext uri="{FF2B5EF4-FFF2-40B4-BE49-F238E27FC236}">
                <a16:creationId xmlns:a16="http://schemas.microsoft.com/office/drawing/2014/main" id="{3290501C-38C4-641B-1A51-EE60ED588ED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29121" y="2381090"/>
            <a:ext cx="2024183" cy="1084856"/>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Krishi Vigyan Kendra Surguja, Ambikapur, Distt.-Surguja (C.G.) 497 001 INDIA">
            <a:extLst>
              <a:ext uri="{FF2B5EF4-FFF2-40B4-BE49-F238E27FC236}">
                <a16:creationId xmlns:a16="http://schemas.microsoft.com/office/drawing/2014/main" id="{62818325-B1EE-7F73-6F94-250C66CD889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177019" y="2193067"/>
            <a:ext cx="1335730" cy="1317999"/>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Essel Mining and Industries Limited | LinkedIn">
            <a:extLst>
              <a:ext uri="{FF2B5EF4-FFF2-40B4-BE49-F238E27FC236}">
                <a16:creationId xmlns:a16="http://schemas.microsoft.com/office/drawing/2014/main" id="{99980444-1555-6D6D-F29A-838768B382F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593233" y="2231362"/>
            <a:ext cx="1456662" cy="1456662"/>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Bihan-SRLM, Chhattisgarh | Raipur">
            <a:extLst>
              <a:ext uri="{FF2B5EF4-FFF2-40B4-BE49-F238E27FC236}">
                <a16:creationId xmlns:a16="http://schemas.microsoft.com/office/drawing/2014/main" id="{F66E5C84-65E6-D3F6-14F2-5E28787CB181}"/>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5352" t="19422" r="1" b="20892"/>
          <a:stretch/>
        </p:blipFill>
        <p:spPr bwMode="auto">
          <a:xfrm>
            <a:off x="10994412" y="268311"/>
            <a:ext cx="1055484" cy="824527"/>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DAY- NRLM">
            <a:extLst>
              <a:ext uri="{FF2B5EF4-FFF2-40B4-BE49-F238E27FC236}">
                <a16:creationId xmlns:a16="http://schemas.microsoft.com/office/drawing/2014/main" id="{463D6305-4C7F-A44E-925F-AE1EC37AC4C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089331" y="3460641"/>
            <a:ext cx="1870595" cy="1401141"/>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NHM National Rural Health Mission Logo PNG Vector (EPS) Free Download">
            <a:extLst>
              <a:ext uri="{FF2B5EF4-FFF2-40B4-BE49-F238E27FC236}">
                <a16:creationId xmlns:a16="http://schemas.microsoft.com/office/drawing/2014/main" id="{58BEDF4F-60FD-DA66-31B1-30E3AF61749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643179" y="4980606"/>
            <a:ext cx="1381449" cy="1106260"/>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a:extLst>
              <a:ext uri="{FF2B5EF4-FFF2-40B4-BE49-F238E27FC236}">
                <a16:creationId xmlns:a16="http://schemas.microsoft.com/office/drawing/2014/main" id="{C22F46AD-659A-2F0A-C987-56A9C701737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983433" y="3736230"/>
            <a:ext cx="1776272" cy="800648"/>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50" descr="NABARD - National Bank For Agriculture And Rural Development">
            <a:extLst>
              <a:ext uri="{FF2B5EF4-FFF2-40B4-BE49-F238E27FC236}">
                <a16:creationId xmlns:a16="http://schemas.microsoft.com/office/drawing/2014/main" id="{DA2CA835-EF68-894D-B112-5932900ED8A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700324" y="-20300"/>
            <a:ext cx="1307515" cy="1113138"/>
          </a:xfrm>
          <a:prstGeom prst="rect">
            <a:avLst/>
          </a:prstGeom>
          <a:noFill/>
          <a:extLst>
            <a:ext uri="{909E8E84-426E-40DD-AFC4-6F175D3DCCD1}">
              <a14:hiddenFill xmlns:a14="http://schemas.microsoft.com/office/drawing/2010/main">
                <a:solidFill>
                  <a:srgbClr val="FFFFFF"/>
                </a:solidFill>
              </a14:hiddenFill>
            </a:ext>
          </a:extLst>
        </p:spPr>
      </p:pic>
      <p:pic>
        <p:nvPicPr>
          <p:cNvPr id="4148" name="Picture 52" descr="National Institute of Social Defence - NISD | Delhi">
            <a:extLst>
              <a:ext uri="{FF2B5EF4-FFF2-40B4-BE49-F238E27FC236}">
                <a16:creationId xmlns:a16="http://schemas.microsoft.com/office/drawing/2014/main" id="{BF0F4FA2-4A35-8228-A4FA-2F12CA1779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92631" y="4603335"/>
            <a:ext cx="1776272" cy="1568135"/>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54" descr="DDG - TB | #TBMuktBharat on Twitter: &quot;I am happy to share the logo of  National Tuberculosis Elimination Programme (#NTEP). The human figure is  not gender specific and resonates with celebration, positivity">
            <a:extLst>
              <a:ext uri="{FF2B5EF4-FFF2-40B4-BE49-F238E27FC236}">
                <a16:creationId xmlns:a16="http://schemas.microsoft.com/office/drawing/2014/main" id="{0E829786-0A14-27B7-AE3F-BDD0B615B23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174177" y="4886852"/>
            <a:ext cx="1086444" cy="1327282"/>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56" descr="DOTS Full Form - javatpoint">
            <a:extLst>
              <a:ext uri="{FF2B5EF4-FFF2-40B4-BE49-F238E27FC236}">
                <a16:creationId xmlns:a16="http://schemas.microsoft.com/office/drawing/2014/main" id="{4B777866-9A59-B892-FE7A-F6032824916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08405" y="3709741"/>
            <a:ext cx="1164921" cy="106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27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3A71FE99-82F0-0107-A3E4-9652D396551D}"/>
              </a:ext>
            </a:extLst>
          </p:cNvPr>
          <p:cNvSpPr/>
          <p:nvPr/>
        </p:nvSpPr>
        <p:spPr>
          <a:xfrm>
            <a:off x="764068" y="462771"/>
            <a:ext cx="2555907" cy="550857"/>
          </a:xfrm>
          <a:prstGeom prst="homePlate">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ea typeface="Verdana" panose="020B0604030504040204" pitchFamily="34" charset="0"/>
                <a:cs typeface="Verdana" panose="020B0604030504040204" pitchFamily="34" charset="0"/>
              </a:rPr>
              <a:t>CURRENT PROJECTS</a:t>
            </a:r>
            <a:r>
              <a:rPr lang="en-IN" sz="2000" b="1" dirty="0">
                <a:solidFill>
                  <a:schemeClr val="bg1"/>
                </a:solidFill>
                <a:ea typeface="Verdana" panose="020B0604030504040204" pitchFamily="34" charset="0"/>
                <a:cs typeface="Verdana" panose="020B0604030504040204" pitchFamily="34" charset="0"/>
              </a:rPr>
              <a:t> </a:t>
            </a:r>
          </a:p>
        </p:txBody>
      </p:sp>
      <p:sp>
        <p:nvSpPr>
          <p:cNvPr id="3" name="Frame 2">
            <a:extLst>
              <a:ext uri="{FF2B5EF4-FFF2-40B4-BE49-F238E27FC236}">
                <a16:creationId xmlns:a16="http://schemas.microsoft.com/office/drawing/2014/main" id="{D44A2183-A112-6FF8-0067-7EDDECA7D359}"/>
              </a:ext>
            </a:extLst>
          </p:cNvPr>
          <p:cNvSpPr/>
          <p:nvPr/>
        </p:nvSpPr>
        <p:spPr>
          <a:xfrm>
            <a:off x="934712" y="1161171"/>
            <a:ext cx="3018100" cy="1596727"/>
          </a:xfrm>
          <a:prstGeom prst="frame">
            <a:avLst/>
          </a:prstGeom>
          <a:solidFill>
            <a:schemeClr val="accent6">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b="1" dirty="0">
                <a:solidFill>
                  <a:schemeClr val="tx1"/>
                </a:solidFill>
              </a:rPr>
              <a:t>AROGYA PROJECT</a:t>
            </a:r>
          </a:p>
          <a:p>
            <a:pPr algn="ctr"/>
            <a:r>
              <a:rPr lang="en-US" sz="2400" b="1" dirty="0">
                <a:solidFill>
                  <a:schemeClr val="tx1"/>
                </a:solidFill>
              </a:rPr>
              <a:t>(CSR BALCO)</a:t>
            </a:r>
            <a:endParaRPr lang="en-IN" sz="2400" b="1" dirty="0">
              <a:solidFill>
                <a:schemeClr val="tx1"/>
              </a:solidFill>
            </a:endParaRPr>
          </a:p>
        </p:txBody>
      </p:sp>
      <p:sp>
        <p:nvSpPr>
          <p:cNvPr id="4" name="Frame 3">
            <a:extLst>
              <a:ext uri="{FF2B5EF4-FFF2-40B4-BE49-F238E27FC236}">
                <a16:creationId xmlns:a16="http://schemas.microsoft.com/office/drawing/2014/main" id="{291ED7C3-60BA-1CCE-A76D-C97306B4A3B3}"/>
              </a:ext>
            </a:extLst>
          </p:cNvPr>
          <p:cNvSpPr/>
          <p:nvPr/>
        </p:nvSpPr>
        <p:spPr>
          <a:xfrm>
            <a:off x="928267" y="4299601"/>
            <a:ext cx="3018100" cy="1596727"/>
          </a:xfrm>
          <a:prstGeom prst="fram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solidFill>
                  <a:schemeClr val="tx1"/>
                </a:solidFill>
              </a:rPr>
              <a:t>UJJWALA</a:t>
            </a:r>
            <a:br>
              <a:rPr lang="en-US" sz="2400" b="1" dirty="0">
                <a:solidFill>
                  <a:schemeClr val="tx1"/>
                </a:solidFill>
              </a:rPr>
            </a:br>
            <a:r>
              <a:rPr lang="en-US" sz="2400" b="1" dirty="0">
                <a:solidFill>
                  <a:schemeClr val="tx1"/>
                </a:solidFill>
              </a:rPr>
              <a:t>(WCD)</a:t>
            </a:r>
            <a:endParaRPr lang="en-IN" sz="2400" b="1" dirty="0">
              <a:solidFill>
                <a:schemeClr val="tx1"/>
              </a:solidFill>
            </a:endParaRPr>
          </a:p>
        </p:txBody>
      </p:sp>
      <p:sp>
        <p:nvSpPr>
          <p:cNvPr id="5" name="Frame 4">
            <a:extLst>
              <a:ext uri="{FF2B5EF4-FFF2-40B4-BE49-F238E27FC236}">
                <a16:creationId xmlns:a16="http://schemas.microsoft.com/office/drawing/2014/main" id="{C3FF1CCE-ECBA-9F54-449B-2480DD90DE51}"/>
              </a:ext>
            </a:extLst>
          </p:cNvPr>
          <p:cNvSpPr/>
          <p:nvPr/>
        </p:nvSpPr>
        <p:spPr>
          <a:xfrm>
            <a:off x="4480562" y="2741307"/>
            <a:ext cx="3018100" cy="1596727"/>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chemeClr val="tx1"/>
                </a:solidFill>
              </a:rPr>
              <a:t>CHILD HOME</a:t>
            </a:r>
            <a:br>
              <a:rPr lang="en-US" sz="2400" b="1" dirty="0">
                <a:solidFill>
                  <a:schemeClr val="tx1"/>
                </a:solidFill>
              </a:rPr>
            </a:br>
            <a:r>
              <a:rPr lang="en-US" sz="2400" b="1" dirty="0">
                <a:solidFill>
                  <a:schemeClr val="tx1"/>
                </a:solidFill>
              </a:rPr>
              <a:t>(WCD)</a:t>
            </a:r>
            <a:endParaRPr lang="en-IN" sz="2400" b="1" dirty="0">
              <a:solidFill>
                <a:schemeClr val="tx1"/>
              </a:solidFill>
            </a:endParaRPr>
          </a:p>
        </p:txBody>
      </p:sp>
      <p:sp>
        <p:nvSpPr>
          <p:cNvPr id="6" name="Frame 5">
            <a:extLst>
              <a:ext uri="{FF2B5EF4-FFF2-40B4-BE49-F238E27FC236}">
                <a16:creationId xmlns:a16="http://schemas.microsoft.com/office/drawing/2014/main" id="{ED346F90-C35F-76CD-971A-22E0BF910C77}"/>
              </a:ext>
            </a:extLst>
          </p:cNvPr>
          <p:cNvSpPr/>
          <p:nvPr/>
        </p:nvSpPr>
        <p:spPr>
          <a:xfrm>
            <a:off x="8207918" y="1832273"/>
            <a:ext cx="3018100" cy="1596727"/>
          </a:xfrm>
          <a:prstGeom prst="fram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tx1"/>
                </a:solidFill>
              </a:rPr>
              <a:t>WATERSHED (NABARD)</a:t>
            </a:r>
            <a:endParaRPr lang="en-IN" sz="2400" b="1" dirty="0">
              <a:solidFill>
                <a:schemeClr val="tx1"/>
              </a:solidFill>
            </a:endParaRPr>
          </a:p>
        </p:txBody>
      </p:sp>
      <p:sp>
        <p:nvSpPr>
          <p:cNvPr id="7" name="Frame 6">
            <a:extLst>
              <a:ext uri="{FF2B5EF4-FFF2-40B4-BE49-F238E27FC236}">
                <a16:creationId xmlns:a16="http://schemas.microsoft.com/office/drawing/2014/main" id="{E7D03A40-95B5-77F7-8222-3C2A64F6AD89}"/>
              </a:ext>
            </a:extLst>
          </p:cNvPr>
          <p:cNvSpPr/>
          <p:nvPr/>
        </p:nvSpPr>
        <p:spPr>
          <a:xfrm>
            <a:off x="4494629" y="4364168"/>
            <a:ext cx="3018103" cy="1539655"/>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rPr>
              <a:t>BAAL SULABH PANCHAYAT (UNICEF)</a:t>
            </a:r>
            <a:endParaRPr lang="en-IN" sz="2400" b="1" dirty="0">
              <a:solidFill>
                <a:schemeClr val="tx1"/>
              </a:solidFill>
            </a:endParaRPr>
          </a:p>
        </p:txBody>
      </p:sp>
      <p:sp>
        <p:nvSpPr>
          <p:cNvPr id="8" name="Frame 7">
            <a:extLst>
              <a:ext uri="{FF2B5EF4-FFF2-40B4-BE49-F238E27FC236}">
                <a16:creationId xmlns:a16="http://schemas.microsoft.com/office/drawing/2014/main" id="{AA235EA4-27F5-36C8-80FB-7C0233B819D4}"/>
              </a:ext>
            </a:extLst>
          </p:cNvPr>
          <p:cNvSpPr/>
          <p:nvPr/>
        </p:nvSpPr>
        <p:spPr>
          <a:xfrm>
            <a:off x="4462383" y="1166268"/>
            <a:ext cx="3059433" cy="1539654"/>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tx1"/>
                </a:solidFill>
              </a:rPr>
              <a:t>CHILD LINE (WCD)</a:t>
            </a:r>
            <a:endParaRPr lang="en-IN" sz="2400" b="1" dirty="0">
              <a:solidFill>
                <a:schemeClr val="tx1"/>
              </a:solidFill>
            </a:endParaRPr>
          </a:p>
        </p:txBody>
      </p:sp>
      <p:sp>
        <p:nvSpPr>
          <p:cNvPr id="9" name="Frame 8">
            <a:extLst>
              <a:ext uri="{FF2B5EF4-FFF2-40B4-BE49-F238E27FC236}">
                <a16:creationId xmlns:a16="http://schemas.microsoft.com/office/drawing/2014/main" id="{7C24E9A2-3B81-EE4E-B6C9-34D0B83457CD}"/>
              </a:ext>
            </a:extLst>
          </p:cNvPr>
          <p:cNvSpPr/>
          <p:nvPr/>
        </p:nvSpPr>
        <p:spPr>
          <a:xfrm>
            <a:off x="8245634" y="3560496"/>
            <a:ext cx="3018099" cy="1596727"/>
          </a:xfrm>
          <a:prstGeom prst="frame">
            <a:avLst/>
          </a:prstGeom>
          <a:solidFill>
            <a:srgbClr val="00B050"/>
          </a:solidFill>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FARMERS PRODUCERS ORGANIZATION (FPO)</a:t>
            </a:r>
            <a:endParaRPr lang="en-IN" b="1" dirty="0">
              <a:solidFill>
                <a:schemeClr val="tx1"/>
              </a:solidFill>
            </a:endParaRPr>
          </a:p>
        </p:txBody>
      </p:sp>
      <p:sp>
        <p:nvSpPr>
          <p:cNvPr id="10" name="Frame 9">
            <a:extLst>
              <a:ext uri="{FF2B5EF4-FFF2-40B4-BE49-F238E27FC236}">
                <a16:creationId xmlns:a16="http://schemas.microsoft.com/office/drawing/2014/main" id="{E5AF7B57-1EDB-A26E-B16A-AE5E0B38D086}"/>
              </a:ext>
            </a:extLst>
          </p:cNvPr>
          <p:cNvSpPr/>
          <p:nvPr/>
        </p:nvSpPr>
        <p:spPr>
          <a:xfrm>
            <a:off x="928266" y="2756496"/>
            <a:ext cx="3018105" cy="1596727"/>
          </a:xfrm>
          <a:prstGeom prst="fram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solidFill>
                  <a:schemeClr val="tx1"/>
                </a:solidFill>
              </a:rPr>
              <a:t>JJM</a:t>
            </a:r>
          </a:p>
          <a:p>
            <a:pPr algn="ctr"/>
            <a:r>
              <a:rPr lang="en-US" sz="2400" b="1" dirty="0">
                <a:solidFill>
                  <a:schemeClr val="tx1"/>
                </a:solidFill>
              </a:rPr>
              <a:t> (PHED)</a:t>
            </a:r>
            <a:endParaRPr lang="en-IN" sz="2400" b="1" dirty="0">
              <a:solidFill>
                <a:schemeClr val="tx1"/>
              </a:solidFill>
            </a:endParaRPr>
          </a:p>
        </p:txBody>
      </p:sp>
    </p:spTree>
    <p:extLst>
      <p:ext uri="{BB962C8B-B14F-4D97-AF65-F5344CB8AC3E}">
        <p14:creationId xmlns:p14="http://schemas.microsoft.com/office/powerpoint/2010/main" val="334206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06731-CC0F-539B-0DF4-C7F7A1171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849" y="68819"/>
            <a:ext cx="3856894" cy="2169503"/>
          </a:xfrm>
          <a:prstGeom prst="rect">
            <a:avLst/>
          </a:prstGeom>
          <a:ln>
            <a:noFill/>
          </a:ln>
          <a:effectLst>
            <a:softEdge rad="112500"/>
          </a:effectLst>
        </p:spPr>
      </p:pic>
      <p:pic>
        <p:nvPicPr>
          <p:cNvPr id="7" name="Picture 6">
            <a:extLst>
              <a:ext uri="{FF2B5EF4-FFF2-40B4-BE49-F238E27FC236}">
                <a16:creationId xmlns:a16="http://schemas.microsoft.com/office/drawing/2014/main" id="{696F699E-5F46-EC76-7094-3342A4FC9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0" y="2405778"/>
            <a:ext cx="3931481" cy="1814530"/>
          </a:xfrm>
          <a:prstGeom prst="rect">
            <a:avLst/>
          </a:prstGeom>
          <a:ln>
            <a:noFill/>
          </a:ln>
          <a:effectLst>
            <a:softEdge rad="112500"/>
          </a:effectLst>
        </p:spPr>
      </p:pic>
      <p:pic>
        <p:nvPicPr>
          <p:cNvPr id="9" name="Picture 8">
            <a:extLst>
              <a:ext uri="{FF2B5EF4-FFF2-40B4-BE49-F238E27FC236}">
                <a16:creationId xmlns:a16="http://schemas.microsoft.com/office/drawing/2014/main" id="{43A8FFA2-8600-685A-76F2-8A0871B66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 y="68819"/>
            <a:ext cx="3936240" cy="2210350"/>
          </a:xfrm>
          <a:prstGeom prst="rect">
            <a:avLst/>
          </a:prstGeom>
        </p:spPr>
      </p:pic>
      <p:pic>
        <p:nvPicPr>
          <p:cNvPr id="13" name="Picture 12">
            <a:extLst>
              <a:ext uri="{FF2B5EF4-FFF2-40B4-BE49-F238E27FC236}">
                <a16:creationId xmlns:a16="http://schemas.microsoft.com/office/drawing/2014/main" id="{EB833EF1-EC7A-BAFF-9C62-74BBF18A6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947" y="68819"/>
            <a:ext cx="3540368" cy="2210350"/>
          </a:xfrm>
          <a:prstGeom prst="rect">
            <a:avLst/>
          </a:prstGeom>
          <a:ln>
            <a:noFill/>
          </a:ln>
          <a:effectLst>
            <a:softEdge rad="112500"/>
          </a:effectLst>
        </p:spPr>
      </p:pic>
      <p:pic>
        <p:nvPicPr>
          <p:cNvPr id="15" name="Picture 14">
            <a:extLst>
              <a:ext uri="{FF2B5EF4-FFF2-40B4-BE49-F238E27FC236}">
                <a16:creationId xmlns:a16="http://schemas.microsoft.com/office/drawing/2014/main" id="{FF721E95-6787-A300-24D0-AC23BCC7DFD1}"/>
              </a:ext>
            </a:extLst>
          </p:cNvPr>
          <p:cNvPicPr>
            <a:picLocks noChangeAspect="1"/>
          </p:cNvPicPr>
          <p:nvPr/>
        </p:nvPicPr>
        <p:blipFill rotWithShape="1">
          <a:blip r:embed="rId6">
            <a:extLst>
              <a:ext uri="{28A0092B-C50C-407E-A947-70E740481C1C}">
                <a14:useLocalDpi xmlns:a14="http://schemas.microsoft.com/office/drawing/2010/main" val="0"/>
              </a:ext>
            </a:extLst>
          </a:blip>
          <a:srcRect b="25703"/>
          <a:stretch/>
        </p:blipFill>
        <p:spPr>
          <a:xfrm>
            <a:off x="4175848" y="2405777"/>
            <a:ext cx="3856894" cy="1888629"/>
          </a:xfrm>
          <a:prstGeom prst="rect">
            <a:avLst/>
          </a:prstGeom>
          <a:ln>
            <a:noFill/>
          </a:ln>
          <a:effectLst>
            <a:softEdge rad="112500"/>
          </a:effectLst>
        </p:spPr>
      </p:pic>
      <p:sp>
        <p:nvSpPr>
          <p:cNvPr id="17" name="TextBox 16">
            <a:extLst>
              <a:ext uri="{FF2B5EF4-FFF2-40B4-BE49-F238E27FC236}">
                <a16:creationId xmlns:a16="http://schemas.microsoft.com/office/drawing/2014/main" id="{365EE44E-9689-A622-084F-829E62362774}"/>
              </a:ext>
            </a:extLst>
          </p:cNvPr>
          <p:cNvSpPr txBox="1"/>
          <p:nvPr/>
        </p:nvSpPr>
        <p:spPr>
          <a:xfrm>
            <a:off x="903944" y="4220308"/>
            <a:ext cx="2264271" cy="523220"/>
          </a:xfrm>
          <a:prstGeom prst="rect">
            <a:avLst/>
          </a:prstGeom>
          <a:noFill/>
        </p:spPr>
        <p:txBody>
          <a:bodyPr wrap="square">
            <a:spAutoFit/>
          </a:bodyPr>
          <a:lstStyle/>
          <a:p>
            <a:r>
              <a:rPr lang="en-IN" sz="2800" b="1" dirty="0">
                <a:solidFill>
                  <a:schemeClr val="tx1"/>
                </a:solidFill>
              </a:rPr>
              <a:t>HB Testing </a:t>
            </a:r>
            <a:endParaRPr lang="en-IN" sz="2800" dirty="0"/>
          </a:p>
        </p:txBody>
      </p:sp>
      <p:sp>
        <p:nvSpPr>
          <p:cNvPr id="18" name="TextBox 17">
            <a:extLst>
              <a:ext uri="{FF2B5EF4-FFF2-40B4-BE49-F238E27FC236}">
                <a16:creationId xmlns:a16="http://schemas.microsoft.com/office/drawing/2014/main" id="{227B510E-783C-33F8-94AF-58DA721ADFD3}"/>
              </a:ext>
            </a:extLst>
          </p:cNvPr>
          <p:cNvSpPr txBox="1"/>
          <p:nvPr/>
        </p:nvSpPr>
        <p:spPr>
          <a:xfrm>
            <a:off x="8338624" y="2835989"/>
            <a:ext cx="3540369" cy="954107"/>
          </a:xfrm>
          <a:prstGeom prst="rect">
            <a:avLst/>
          </a:prstGeom>
          <a:noFill/>
        </p:spPr>
        <p:txBody>
          <a:bodyPr wrap="square">
            <a:spAutoFit/>
          </a:bodyPr>
          <a:lstStyle/>
          <a:p>
            <a:r>
              <a:rPr lang="en-IN" sz="2800" b="1" dirty="0">
                <a:solidFill>
                  <a:schemeClr val="tx1"/>
                </a:solidFill>
              </a:rPr>
              <a:t>Anaemia Awareness </a:t>
            </a:r>
          </a:p>
          <a:p>
            <a:pPr algn="ctr"/>
            <a:r>
              <a:rPr lang="en-IN" sz="2800" b="1" dirty="0">
                <a:solidFill>
                  <a:schemeClr val="tx1"/>
                </a:solidFill>
              </a:rPr>
              <a:t>program</a:t>
            </a:r>
            <a:endParaRPr lang="en-IN" sz="2800" dirty="0"/>
          </a:p>
        </p:txBody>
      </p:sp>
      <p:pic>
        <p:nvPicPr>
          <p:cNvPr id="19" name="Picture 18">
            <a:extLst>
              <a:ext uri="{FF2B5EF4-FFF2-40B4-BE49-F238E27FC236}">
                <a16:creationId xmlns:a16="http://schemas.microsoft.com/office/drawing/2014/main" id="{8A498AAD-FDD8-EC33-80D0-9C23C34D1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 y="12548"/>
            <a:ext cx="3936240" cy="2210350"/>
          </a:xfrm>
          <a:prstGeom prst="rect">
            <a:avLst/>
          </a:prstGeom>
          <a:ln>
            <a:noFill/>
          </a:ln>
          <a:effectLst>
            <a:softEdge rad="112500"/>
          </a:effectLst>
        </p:spPr>
      </p:pic>
      <p:pic>
        <p:nvPicPr>
          <p:cNvPr id="21" name="Picture 20">
            <a:extLst>
              <a:ext uri="{FF2B5EF4-FFF2-40B4-BE49-F238E27FC236}">
                <a16:creationId xmlns:a16="http://schemas.microsoft.com/office/drawing/2014/main" id="{0FC714C9-0F1F-4562-EE88-1E25E5328F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6070" y="4220308"/>
            <a:ext cx="2943665" cy="2207749"/>
          </a:xfrm>
          <a:prstGeom prst="rect">
            <a:avLst/>
          </a:prstGeom>
          <a:ln>
            <a:noFill/>
          </a:ln>
          <a:effectLst>
            <a:softEdge rad="112500"/>
          </a:effectLst>
        </p:spPr>
      </p:pic>
      <p:pic>
        <p:nvPicPr>
          <p:cNvPr id="23" name="Picture 22">
            <a:extLst>
              <a:ext uri="{FF2B5EF4-FFF2-40B4-BE49-F238E27FC236}">
                <a16:creationId xmlns:a16="http://schemas.microsoft.com/office/drawing/2014/main" id="{5ECFEFD6-6AFC-55B3-A792-6587903C9F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8215" y="4421015"/>
            <a:ext cx="3343632" cy="1888629"/>
          </a:xfrm>
          <a:prstGeom prst="rect">
            <a:avLst/>
          </a:prstGeom>
          <a:ln>
            <a:noFill/>
          </a:ln>
          <a:effectLst>
            <a:softEdge rad="112500"/>
          </a:effectLst>
        </p:spPr>
      </p:pic>
      <p:sp>
        <p:nvSpPr>
          <p:cNvPr id="24" name="TextBox 23">
            <a:extLst>
              <a:ext uri="{FF2B5EF4-FFF2-40B4-BE49-F238E27FC236}">
                <a16:creationId xmlns:a16="http://schemas.microsoft.com/office/drawing/2014/main" id="{08A1E6E8-C6CD-1162-F847-8CE064C25D0F}"/>
              </a:ext>
            </a:extLst>
          </p:cNvPr>
          <p:cNvSpPr txBox="1"/>
          <p:nvPr/>
        </p:nvSpPr>
        <p:spPr>
          <a:xfrm>
            <a:off x="9640228" y="4743528"/>
            <a:ext cx="2551772" cy="1384995"/>
          </a:xfrm>
          <a:prstGeom prst="rect">
            <a:avLst/>
          </a:prstGeom>
          <a:noFill/>
        </p:spPr>
        <p:txBody>
          <a:bodyPr wrap="square">
            <a:spAutoFit/>
          </a:bodyPr>
          <a:lstStyle/>
          <a:p>
            <a:r>
              <a:rPr lang="en-IN" sz="2800" b="1" dirty="0">
                <a:solidFill>
                  <a:schemeClr val="tx1"/>
                </a:solidFill>
              </a:rPr>
              <a:t>Anaemia counselling session </a:t>
            </a:r>
            <a:endParaRPr lang="en-IN" sz="2800" dirty="0"/>
          </a:p>
        </p:txBody>
      </p:sp>
    </p:spTree>
    <p:extLst>
      <p:ext uri="{BB962C8B-B14F-4D97-AF65-F5344CB8AC3E}">
        <p14:creationId xmlns:p14="http://schemas.microsoft.com/office/powerpoint/2010/main" val="416479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6">
            <a:extLst>
              <a:ext uri="{FF2B5EF4-FFF2-40B4-BE49-F238E27FC236}">
                <a16:creationId xmlns:a16="http://schemas.microsoft.com/office/drawing/2014/main" id="{6C01C9FB-53C8-010F-9318-99670F7539F0}"/>
              </a:ext>
            </a:extLst>
          </p:cNvPr>
          <p:cNvSpPr/>
          <p:nvPr/>
        </p:nvSpPr>
        <p:spPr>
          <a:xfrm>
            <a:off x="417140" y="361917"/>
            <a:ext cx="950506" cy="46166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t>CASE </a:t>
            </a:r>
          </a:p>
          <a:p>
            <a:pPr algn="ctr"/>
            <a:r>
              <a:rPr lang="en-US" sz="1400" b="1" dirty="0"/>
              <a:t>STUDY</a:t>
            </a:r>
            <a:endParaRPr lang="en-IN" sz="1400" b="1" dirty="0"/>
          </a:p>
        </p:txBody>
      </p:sp>
      <p:sp>
        <p:nvSpPr>
          <p:cNvPr id="3" name="Rounded Rectangle 2">
            <a:extLst>
              <a:ext uri="{FF2B5EF4-FFF2-40B4-BE49-F238E27FC236}">
                <a16:creationId xmlns:a16="http://schemas.microsoft.com/office/drawing/2014/main" id="{589803B1-66D3-72A8-07E9-EF7FB5225661}"/>
              </a:ext>
            </a:extLst>
          </p:cNvPr>
          <p:cNvSpPr/>
          <p:nvPr/>
        </p:nvSpPr>
        <p:spPr>
          <a:xfrm>
            <a:off x="403305" y="1051817"/>
            <a:ext cx="8290529" cy="4744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a:p>
            <a:pPr algn="ctr"/>
            <a:endParaRPr lang="en-IN" dirty="0"/>
          </a:p>
          <a:p>
            <a:pPr algn="ctr"/>
            <a:endParaRPr lang="en-IN" dirty="0"/>
          </a:p>
          <a:p>
            <a:pPr algn="ctr"/>
            <a:endParaRPr lang="en-IN" dirty="0"/>
          </a:p>
          <a:p>
            <a:pPr algn="ctr"/>
            <a:endParaRPr lang="en-IN" dirty="0"/>
          </a:p>
          <a:p>
            <a:pPr algn="ctr"/>
            <a:endParaRPr lang="en-IN" dirty="0"/>
          </a:p>
          <a:p>
            <a:pPr algn="ctr"/>
            <a:endParaRPr lang="en-IN" dirty="0"/>
          </a:p>
          <a:p>
            <a:pPr algn="ctr"/>
            <a:endParaRPr lang="en-IN" sz="2000" dirty="0"/>
          </a:p>
          <a:p>
            <a:pPr algn="ctr"/>
            <a:r>
              <a:rPr lang="en-IN" sz="2000" b="1" dirty="0"/>
              <a:t>NAME : Mrs </a:t>
            </a:r>
            <a:r>
              <a:rPr lang="en-IN" sz="2000" b="1" dirty="0" err="1"/>
              <a:t>Bhanu</a:t>
            </a:r>
            <a:r>
              <a:rPr lang="en-IN" sz="2000" b="1" dirty="0"/>
              <a:t> Yadav (28yrs) FROM DUGGUPARA</a:t>
            </a:r>
          </a:p>
          <a:p>
            <a:r>
              <a:rPr lang="en-IN" sz="2000" b="1" dirty="0">
                <a:solidFill>
                  <a:srgbClr val="FF0000"/>
                </a:solidFill>
              </a:rPr>
              <a:t>Problem: </a:t>
            </a:r>
            <a:r>
              <a:rPr lang="en-IN" sz="2000" dirty="0"/>
              <a:t>Sickle Cell- Conceived, Severe Anaemic – HB 6 gm, Complications</a:t>
            </a:r>
          </a:p>
          <a:p>
            <a:r>
              <a:rPr lang="en-IN" sz="2000" b="1" dirty="0">
                <a:solidFill>
                  <a:srgbClr val="FF0000"/>
                </a:solidFill>
              </a:rPr>
              <a:t>Action Taken: </a:t>
            </a:r>
            <a:r>
              <a:rPr lang="en-IN" sz="2000" dirty="0"/>
              <a:t>When she was identified in 5</a:t>
            </a:r>
            <a:r>
              <a:rPr lang="en-IN" sz="2000" baseline="30000" dirty="0"/>
              <a:t>th</a:t>
            </a:r>
            <a:r>
              <a:rPr lang="en-IN" sz="2000" dirty="0"/>
              <a:t> month of conception with the help of Mitanin, regular home visit has been done to counsel her for routine check-up, healthy diet, awareness of danger signs and symptoms etc. She was given </a:t>
            </a:r>
            <a:r>
              <a:rPr lang="en-IN" sz="2000" dirty="0" err="1"/>
              <a:t>Poshan</a:t>
            </a:r>
            <a:r>
              <a:rPr lang="en-IN" sz="2000" dirty="0"/>
              <a:t> </a:t>
            </a:r>
            <a:r>
              <a:rPr lang="en-IN" sz="2000" dirty="0" err="1"/>
              <a:t>badi</a:t>
            </a:r>
            <a:r>
              <a:rPr lang="en-IN" sz="2000" dirty="0"/>
              <a:t> also which has helped her a lot to improve her health during pregnancy. Doctors by looking at her complications had suggested her not to take the child but when she was asked to go for second opinion with another doctor; after which she was very positive and was willing to adopt good practices.  </a:t>
            </a:r>
          </a:p>
          <a:p>
            <a:r>
              <a:rPr lang="en-IN" sz="2000" b="1" dirty="0">
                <a:solidFill>
                  <a:srgbClr val="FF0000"/>
                </a:solidFill>
              </a:rPr>
              <a:t>Transformation: </a:t>
            </a:r>
            <a:r>
              <a:rPr lang="en-IN" sz="2000" dirty="0"/>
              <a:t>She delivered a healthy girl child (3kg) and her delivery was normal. During delivery her HB was 8 gm. She is very thankful to project staff for being her support during need and proper guidance. </a:t>
            </a:r>
          </a:p>
          <a:p>
            <a:endParaRPr lang="en-IN" sz="2000" dirty="0"/>
          </a:p>
          <a:p>
            <a:pPr algn="ctr"/>
            <a:endParaRPr lang="en-IN" dirty="0"/>
          </a:p>
          <a:p>
            <a:pPr algn="ctr"/>
            <a:endParaRPr lang="en-IN" dirty="0"/>
          </a:p>
          <a:p>
            <a:pPr algn="ctr"/>
            <a:endParaRPr lang="en-IN" dirty="0"/>
          </a:p>
          <a:p>
            <a:pPr algn="ctr"/>
            <a:endParaRPr lang="en-IN" dirty="0"/>
          </a:p>
          <a:p>
            <a:pPr algn="ctr"/>
            <a:endParaRPr lang="en-IN" dirty="0"/>
          </a:p>
          <a:p>
            <a:pPr algn="ctr"/>
            <a:endParaRPr lang="en-IN" dirty="0"/>
          </a:p>
          <a:p>
            <a:pPr algn="ctr"/>
            <a:endParaRPr lang="en-IN" dirty="0"/>
          </a:p>
        </p:txBody>
      </p:sp>
      <p:pic>
        <p:nvPicPr>
          <p:cNvPr id="4" name="Picture 3" descr="C:\Users\DELL PC\Downloads\IMG-20230419-WA0006.jpg">
            <a:extLst>
              <a:ext uri="{FF2B5EF4-FFF2-40B4-BE49-F238E27FC236}">
                <a16:creationId xmlns:a16="http://schemas.microsoft.com/office/drawing/2014/main" id="{78D646D4-979D-9CE1-F8D2-85E9AEA2B9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5060" y="1051817"/>
            <a:ext cx="2940613" cy="3998485"/>
          </a:xfrm>
          <a:prstGeom prst="rect">
            <a:avLst/>
          </a:prstGeom>
          <a:ln>
            <a:noFill/>
          </a:ln>
          <a:effectLst>
            <a:softEdge rad="112500"/>
          </a:effectLst>
        </p:spPr>
      </p:pic>
    </p:spTree>
    <p:extLst>
      <p:ext uri="{BB962C8B-B14F-4D97-AF65-F5344CB8AC3E}">
        <p14:creationId xmlns:p14="http://schemas.microsoft.com/office/powerpoint/2010/main" val="290512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1DC77-F728-5A07-F9F7-227CA4EBA431}"/>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3153322" y="2830559"/>
            <a:ext cx="5135206" cy="2231765"/>
          </a:xfrm>
          <a:prstGeom prst="rect">
            <a:avLst/>
          </a:prstGeom>
          <a:ln>
            <a:noFill/>
          </a:ln>
          <a:effectLst>
            <a:softEdge rad="112500"/>
          </a:effectLst>
        </p:spPr>
      </p:pic>
      <p:pic>
        <p:nvPicPr>
          <p:cNvPr id="3" name="Picture 2">
            <a:extLst>
              <a:ext uri="{FF2B5EF4-FFF2-40B4-BE49-F238E27FC236}">
                <a16:creationId xmlns:a16="http://schemas.microsoft.com/office/drawing/2014/main" id="{4F0B9D2C-CC81-5270-6C55-B08D78735C22}"/>
              </a:ext>
            </a:extLst>
          </p:cNvPr>
          <p:cNvPicPr/>
          <p:nvPr/>
        </p:nvPicPr>
        <p:blipFill>
          <a:blip r:embed="rId3" cstate="print">
            <a:extLst>
              <a:ext uri="{28A0092B-C50C-407E-A947-70E740481C1C}">
                <a14:useLocalDpi xmlns:a14="http://schemas.microsoft.com/office/drawing/2010/main" val="0"/>
              </a:ext>
            </a:extLst>
          </a:blip>
          <a:srcRect t="8000" b="8000"/>
          <a:stretch/>
        </p:blipFill>
        <p:spPr bwMode="auto">
          <a:xfrm>
            <a:off x="2858071" y="168811"/>
            <a:ext cx="2608568" cy="2546253"/>
          </a:xfrm>
          <a:prstGeom prst="rect">
            <a:avLst/>
          </a:prstGeom>
          <a:ln>
            <a:noFill/>
          </a:ln>
          <a:effectLst>
            <a:softEdge rad="112500"/>
          </a:effectLst>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3B19561-10E0-E5C2-F623-5332C1104AF6}"/>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5546253" y="168812"/>
            <a:ext cx="3787676" cy="2742747"/>
          </a:xfrm>
          <a:prstGeom prst="rect">
            <a:avLst/>
          </a:prstGeom>
          <a:ln>
            <a:noFill/>
          </a:ln>
          <a:effectLst>
            <a:softEdge rad="112500"/>
          </a:effectLst>
        </p:spPr>
      </p:pic>
      <p:pic>
        <p:nvPicPr>
          <p:cNvPr id="8" name="Picture 7">
            <a:extLst>
              <a:ext uri="{FF2B5EF4-FFF2-40B4-BE49-F238E27FC236}">
                <a16:creationId xmlns:a16="http://schemas.microsoft.com/office/drawing/2014/main" id="{49BB7DFB-CEBF-114D-1BCF-BEBB8F179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6" y="70110"/>
            <a:ext cx="2681053" cy="5957895"/>
          </a:xfrm>
          <a:prstGeom prst="rect">
            <a:avLst/>
          </a:prstGeom>
          <a:ln>
            <a:noFill/>
          </a:ln>
          <a:effectLst>
            <a:softEdge rad="112500"/>
          </a:effectLst>
        </p:spPr>
      </p:pic>
      <p:pic>
        <p:nvPicPr>
          <p:cNvPr id="10" name="Picture 9">
            <a:extLst>
              <a:ext uri="{FF2B5EF4-FFF2-40B4-BE49-F238E27FC236}">
                <a16:creationId xmlns:a16="http://schemas.microsoft.com/office/drawing/2014/main" id="{EF7B3C7C-E616-47C1-6BB2-1BEDFCF0E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3543" y="168812"/>
            <a:ext cx="2778457" cy="6174348"/>
          </a:xfrm>
          <a:prstGeom prst="rect">
            <a:avLst/>
          </a:prstGeom>
          <a:ln>
            <a:noFill/>
          </a:ln>
          <a:effectLst>
            <a:softEdge rad="112500"/>
          </a:effectLst>
        </p:spPr>
      </p:pic>
      <p:sp>
        <p:nvSpPr>
          <p:cNvPr id="12" name="TextBox 11">
            <a:extLst>
              <a:ext uri="{FF2B5EF4-FFF2-40B4-BE49-F238E27FC236}">
                <a16:creationId xmlns:a16="http://schemas.microsoft.com/office/drawing/2014/main" id="{806B7F0C-4973-2A6C-45A2-0ADADC0F9FD2}"/>
              </a:ext>
            </a:extLst>
          </p:cNvPr>
          <p:cNvSpPr txBox="1"/>
          <p:nvPr/>
        </p:nvSpPr>
        <p:spPr>
          <a:xfrm>
            <a:off x="3315199" y="5376811"/>
            <a:ext cx="6098344" cy="584775"/>
          </a:xfrm>
          <a:prstGeom prst="rect">
            <a:avLst/>
          </a:prstGeom>
          <a:noFill/>
        </p:spPr>
        <p:txBody>
          <a:bodyPr wrap="square">
            <a:spAutoFit/>
          </a:bodyPr>
          <a:lstStyle/>
          <a:p>
            <a:r>
              <a:rPr lang="en-IN" sz="3200" b="1" dirty="0">
                <a:solidFill>
                  <a:srgbClr val="C00000"/>
                </a:solidFill>
              </a:rPr>
              <a:t>Kitchen Garden in HHs level </a:t>
            </a:r>
            <a:endParaRPr lang="en-IN" sz="3200" dirty="0">
              <a:solidFill>
                <a:srgbClr val="C00000"/>
              </a:solidFill>
            </a:endParaRPr>
          </a:p>
        </p:txBody>
      </p:sp>
    </p:spTree>
    <p:extLst>
      <p:ext uri="{BB962C8B-B14F-4D97-AF65-F5344CB8AC3E}">
        <p14:creationId xmlns:p14="http://schemas.microsoft.com/office/powerpoint/2010/main" val="58293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1D7F4-0245-767A-5B7D-99B7C1028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091" y="103987"/>
            <a:ext cx="3139386" cy="6107840"/>
          </a:xfrm>
          <a:prstGeom prst="rect">
            <a:avLst/>
          </a:prstGeom>
          <a:ln>
            <a:noFill/>
          </a:ln>
          <a:effectLst>
            <a:softEdge rad="112500"/>
          </a:effectLst>
        </p:spPr>
      </p:pic>
      <p:pic>
        <p:nvPicPr>
          <p:cNvPr id="5" name="Picture 4">
            <a:extLst>
              <a:ext uri="{FF2B5EF4-FFF2-40B4-BE49-F238E27FC236}">
                <a16:creationId xmlns:a16="http://schemas.microsoft.com/office/drawing/2014/main" id="{1C3B0CB1-3F80-1A42-520D-4A46B6BAC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69" y="1071926"/>
            <a:ext cx="3677495" cy="2249042"/>
          </a:xfrm>
          <a:prstGeom prst="rect">
            <a:avLst/>
          </a:prstGeom>
          <a:ln>
            <a:noFill/>
          </a:ln>
          <a:effectLst>
            <a:softEdge rad="112500"/>
          </a:effectLst>
        </p:spPr>
      </p:pic>
      <p:sp>
        <p:nvSpPr>
          <p:cNvPr id="7" name="TextBox 6">
            <a:extLst>
              <a:ext uri="{FF2B5EF4-FFF2-40B4-BE49-F238E27FC236}">
                <a16:creationId xmlns:a16="http://schemas.microsoft.com/office/drawing/2014/main" id="{52C4033A-A94E-1AD6-77E3-5F3EE1D10049}"/>
              </a:ext>
            </a:extLst>
          </p:cNvPr>
          <p:cNvSpPr txBox="1"/>
          <p:nvPr/>
        </p:nvSpPr>
        <p:spPr>
          <a:xfrm>
            <a:off x="3046828" y="5608143"/>
            <a:ext cx="6098344" cy="523220"/>
          </a:xfrm>
          <a:prstGeom prst="rect">
            <a:avLst/>
          </a:prstGeom>
          <a:noFill/>
        </p:spPr>
        <p:txBody>
          <a:bodyPr wrap="square">
            <a:spAutoFit/>
          </a:bodyPr>
          <a:lstStyle/>
          <a:p>
            <a:r>
              <a:rPr lang="en-US" sz="2800" b="1" dirty="0"/>
              <a:t>THR Recipes </a:t>
            </a:r>
            <a:endParaRPr lang="en-IN" sz="2800" dirty="0"/>
          </a:p>
        </p:txBody>
      </p:sp>
      <p:pic>
        <p:nvPicPr>
          <p:cNvPr id="8" name="Picture 11" descr="IMG-20221104-WA0040">
            <a:extLst>
              <a:ext uri="{FF2B5EF4-FFF2-40B4-BE49-F238E27FC236}">
                <a16:creationId xmlns:a16="http://schemas.microsoft.com/office/drawing/2014/main" id="{7F23905E-8753-9DDE-0405-45774C1CFB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09" y="84614"/>
            <a:ext cx="4313631" cy="1941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0" descr="IMG-20221104-WA0041">
            <a:extLst>
              <a:ext uri="{FF2B5EF4-FFF2-40B4-BE49-F238E27FC236}">
                <a16:creationId xmlns:a16="http://schemas.microsoft.com/office/drawing/2014/main" id="{5BF76B28-1E06-6B88-3E97-D527E88004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3" y="3282834"/>
            <a:ext cx="5431722" cy="2444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3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4862B-C2FE-F830-52B5-56A47EC8CB02}"/>
              </a:ext>
            </a:extLst>
          </p:cNvPr>
          <p:cNvSpPr txBox="1"/>
          <p:nvPr/>
        </p:nvSpPr>
        <p:spPr>
          <a:xfrm>
            <a:off x="3025727" y="651334"/>
            <a:ext cx="6140546" cy="769441"/>
          </a:xfrm>
          <a:prstGeom prst="rect">
            <a:avLst/>
          </a:prstGeom>
          <a:noFill/>
        </p:spPr>
        <p:txBody>
          <a:bodyPr wrap="square">
            <a:spAutoFit/>
          </a:bodyPr>
          <a:lstStyle/>
          <a:p>
            <a:pPr algn="ctr"/>
            <a:r>
              <a:rPr lang="en-IN" sz="4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Proposed project plan </a:t>
            </a:r>
            <a:endParaRPr lang="en-IN" sz="44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D229BEFF-7E9F-5A9F-8431-D334339E0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551" y="1636073"/>
            <a:ext cx="10156874" cy="4570593"/>
          </a:xfrm>
          <a:prstGeom prst="rect">
            <a:avLst/>
          </a:prstGeom>
          <a:ln>
            <a:noFill/>
          </a:ln>
          <a:effectLst>
            <a:softEdge rad="112500"/>
          </a:effectLst>
        </p:spPr>
      </p:pic>
    </p:spTree>
    <p:extLst>
      <p:ext uri="{BB962C8B-B14F-4D97-AF65-F5344CB8AC3E}">
        <p14:creationId xmlns:p14="http://schemas.microsoft.com/office/powerpoint/2010/main" val="377906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5B444-EA25-90B5-1F4D-5D4E213D32B3}"/>
              </a:ext>
            </a:extLst>
          </p:cNvPr>
          <p:cNvSpPr txBox="1"/>
          <p:nvPr/>
        </p:nvSpPr>
        <p:spPr>
          <a:xfrm>
            <a:off x="2366889" y="3313670"/>
            <a:ext cx="6140546" cy="1015663"/>
          </a:xfrm>
          <a:prstGeom prst="rect">
            <a:avLst/>
          </a:prstGeom>
          <a:noFill/>
        </p:spPr>
        <p:txBody>
          <a:bodyPr wrap="square">
            <a:spAutoFit/>
          </a:bodyPr>
          <a:lstStyle/>
          <a:p>
            <a:pPr algn="ctr"/>
            <a:r>
              <a:rPr lang="en-IN" sz="6000" b="1" dirty="0">
                <a:solidFill>
                  <a:srgbClr val="000000"/>
                </a:solidFill>
                <a:effectLst/>
                <a:latin typeface="Arial" panose="020B0604020202020204" pitchFamily="34" charset="0"/>
                <a:ea typeface="Times New Roman" panose="02020603050405020304" pitchFamily="18" charset="0"/>
                <a:cs typeface="Mangal" panose="02040503050203030202" pitchFamily="18" charset="0"/>
              </a:rPr>
              <a:t>Thanks </a:t>
            </a:r>
            <a:endParaRPr lang="en-IN" sz="6000" b="1" dirty="0"/>
          </a:p>
        </p:txBody>
      </p:sp>
      <p:pic>
        <p:nvPicPr>
          <p:cNvPr id="4" name="Picture 3">
            <a:extLst>
              <a:ext uri="{FF2B5EF4-FFF2-40B4-BE49-F238E27FC236}">
                <a16:creationId xmlns:a16="http://schemas.microsoft.com/office/drawing/2014/main" id="{828A2635-A2CE-3A5E-0BD3-59759A6AE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285" y="1904538"/>
            <a:ext cx="1372919" cy="1355652"/>
          </a:xfrm>
          <a:prstGeom prst="rect">
            <a:avLst/>
          </a:prstGeom>
        </p:spPr>
      </p:pic>
    </p:spTree>
    <p:extLst>
      <p:ext uri="{BB962C8B-B14F-4D97-AF65-F5344CB8AC3E}">
        <p14:creationId xmlns:p14="http://schemas.microsoft.com/office/powerpoint/2010/main" val="36468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EF6EB07-20F1-8799-0F9E-EF6B2B5CBFD8}"/>
              </a:ext>
            </a:extLst>
          </p:cNvPr>
          <p:cNvSpPr/>
          <p:nvPr/>
        </p:nvSpPr>
        <p:spPr>
          <a:xfrm>
            <a:off x="4895557" y="351692"/>
            <a:ext cx="2110154" cy="42203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A2F8BFCE-383B-D251-7623-A075EAE69960}"/>
              </a:ext>
            </a:extLst>
          </p:cNvPr>
          <p:cNvSpPr/>
          <p:nvPr/>
        </p:nvSpPr>
        <p:spPr>
          <a:xfrm>
            <a:off x="4895557" y="2419643"/>
            <a:ext cx="2110154" cy="52050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CB64ABFB-C3E7-D741-0102-59B2704747B2}"/>
              </a:ext>
            </a:extLst>
          </p:cNvPr>
          <p:cNvSpPr txBox="1"/>
          <p:nvPr/>
        </p:nvSpPr>
        <p:spPr>
          <a:xfrm>
            <a:off x="182879" y="215222"/>
            <a:ext cx="11335044" cy="6327951"/>
          </a:xfrm>
          <a:prstGeom prst="rect">
            <a:avLst/>
          </a:prstGeom>
          <a:noFill/>
        </p:spPr>
        <p:txBody>
          <a:bodyPr wrap="square">
            <a:spAutoFit/>
          </a:bodyPr>
          <a:lstStyle/>
          <a:p>
            <a:pPr algn="ctr">
              <a:lnSpc>
                <a:spcPct val="150000"/>
              </a:lnSpc>
              <a:spcAft>
                <a:spcPts val="1000"/>
              </a:spcAft>
            </a:pPr>
            <a:r>
              <a:rPr lang="en-IN" sz="2400" b="1" dirty="0">
                <a:solidFill>
                  <a:schemeClr val="bg1"/>
                </a:solidFill>
                <a:effectLst/>
                <a:latin typeface="Cambria" panose="02040503050406030204" pitchFamily="18" charset="0"/>
                <a:ea typeface="Calibri" panose="020F0502020204030204" pitchFamily="34" charset="0"/>
                <a:cs typeface="Arial" panose="020B0604020202020204" pitchFamily="34" charset="0"/>
              </a:rPr>
              <a:t>Our Vision</a:t>
            </a:r>
            <a:endParaRPr lang="en-IN" sz="24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gn="ctr">
              <a:lnSpc>
                <a:spcPct val="150000"/>
              </a:lnSpc>
              <a:spcAft>
                <a:spcPts val="1000"/>
              </a:spcAft>
            </a:pPr>
            <a:r>
              <a:rPr lang="en-IN" sz="2400" b="1" dirty="0">
                <a:effectLst/>
                <a:latin typeface="Cambria" panose="02040503050406030204" pitchFamily="18" charset="0"/>
                <a:ea typeface="Calibri" panose="020F0502020204030204" pitchFamily="34" charset="0"/>
                <a:cs typeface="Arial" panose="020B0604020202020204" pitchFamily="34" charset="0"/>
              </a:rPr>
              <a:t>Our vision is a society in which people live lives with dignity, prosperity and happiness. </a:t>
            </a:r>
          </a:p>
          <a:p>
            <a:pPr algn="ctr">
              <a:lnSpc>
                <a:spcPct val="150000"/>
              </a:lnSpc>
              <a:spcAft>
                <a:spcPts val="1000"/>
              </a:spcAft>
            </a:pPr>
            <a:endParaRPr lang="en-IN" sz="5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50000"/>
              </a:lnSpc>
              <a:spcAft>
                <a:spcPts val="1000"/>
              </a:spcAft>
            </a:pPr>
            <a:r>
              <a:rPr lang="en-IN" sz="2400" b="1" dirty="0">
                <a:solidFill>
                  <a:schemeClr val="bg1"/>
                </a:solidFill>
                <a:effectLst/>
                <a:latin typeface="Cambria" panose="02040503050406030204" pitchFamily="18" charset="0"/>
                <a:ea typeface="Calibri" panose="020F0502020204030204" pitchFamily="34" charset="0"/>
                <a:cs typeface="Arial" panose="020B0604020202020204" pitchFamily="34" charset="0"/>
              </a:rPr>
              <a:t>Our Mission</a:t>
            </a:r>
            <a:endParaRPr lang="en-IN" sz="24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gn="ctr">
              <a:lnSpc>
                <a:spcPct val="150000"/>
              </a:lnSpc>
              <a:spcAft>
                <a:spcPts val="1000"/>
              </a:spcAft>
            </a:pPr>
            <a:r>
              <a:rPr lang="en-IN" sz="2400" b="1" dirty="0">
                <a:effectLst/>
                <a:latin typeface="Cambria" panose="02040503050406030204" pitchFamily="18" charset="0"/>
                <a:ea typeface="Calibri" panose="020F0502020204030204" pitchFamily="34" charset="0"/>
                <a:cs typeface="Arial" panose="020B0604020202020204" pitchFamily="34" charset="0"/>
              </a:rPr>
              <a:t>Our mission is to end poverty by empowering the marginalized and vulnerable sectors of the community; providing them with the capacity to take ownership of their own development. Therefore, women and children are at the forefront of our work, as we address issues related to health and hygiene, education, the environment, gender empowerment, rehabilitation and resettlement, and livelihood promotion. </a:t>
            </a:r>
            <a:endParaRPr lang="en-IN" sz="2400" b="1"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3" name="Picture 2">
            <a:extLst>
              <a:ext uri="{FF2B5EF4-FFF2-40B4-BE49-F238E27FC236}">
                <a16:creationId xmlns:a16="http://schemas.microsoft.com/office/drawing/2014/main" id="{6B7D473E-F4F0-B258-0968-01572C2EB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1730" y="92381"/>
            <a:ext cx="1152525" cy="1073785"/>
          </a:xfrm>
          <a:prstGeom prst="rect">
            <a:avLst/>
          </a:prstGeom>
        </p:spPr>
      </p:pic>
    </p:spTree>
    <p:extLst>
      <p:ext uri="{BB962C8B-B14F-4D97-AF65-F5344CB8AC3E}">
        <p14:creationId xmlns:p14="http://schemas.microsoft.com/office/powerpoint/2010/main" val="326637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2988-9394-5FB8-DC6D-28B9B485288D}"/>
              </a:ext>
            </a:extLst>
          </p:cNvPr>
          <p:cNvSpPr txBox="1">
            <a:spLocks/>
          </p:cNvSpPr>
          <p:nvPr/>
        </p:nvSpPr>
        <p:spPr>
          <a:xfrm>
            <a:off x="611241" y="23446"/>
            <a:ext cx="9433091" cy="61563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Registrations/Legal compliances  </a:t>
            </a:r>
          </a:p>
        </p:txBody>
      </p:sp>
      <p:sp>
        <p:nvSpPr>
          <p:cNvPr id="3" name="Subtitle 2">
            <a:extLst>
              <a:ext uri="{FF2B5EF4-FFF2-40B4-BE49-F238E27FC236}">
                <a16:creationId xmlns:a16="http://schemas.microsoft.com/office/drawing/2014/main" id="{004B2A30-E87E-7BA6-4255-CD141B17B39D}"/>
              </a:ext>
            </a:extLst>
          </p:cNvPr>
          <p:cNvSpPr txBox="1">
            <a:spLocks/>
          </p:cNvSpPr>
          <p:nvPr/>
        </p:nvSpPr>
        <p:spPr>
          <a:xfrm>
            <a:off x="611242" y="639080"/>
            <a:ext cx="9433090" cy="54864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sz="1800" dirty="0">
                <a:solidFill>
                  <a:srgbClr val="002060"/>
                </a:solidFill>
              </a:rPr>
              <a:t>A society registered under M.P. Society Registration Act 1973.</a:t>
            </a:r>
          </a:p>
          <a:p>
            <a:pPr>
              <a:lnSpc>
                <a:spcPct val="150000"/>
              </a:lnSpc>
            </a:pPr>
            <a:r>
              <a:rPr lang="en-US" sz="1800" b="1" dirty="0">
                <a:solidFill>
                  <a:srgbClr val="002060"/>
                </a:solidFill>
              </a:rPr>
              <a:t>Registration no</a:t>
            </a:r>
            <a:r>
              <a:rPr lang="en-US" sz="1800" dirty="0">
                <a:solidFill>
                  <a:srgbClr val="002060"/>
                </a:solidFill>
              </a:rPr>
              <a:t> – 2492, Date – 29.04.1999</a:t>
            </a:r>
          </a:p>
          <a:p>
            <a:pPr>
              <a:lnSpc>
                <a:spcPct val="150000"/>
              </a:lnSpc>
            </a:pPr>
            <a:r>
              <a:rPr lang="en-US" sz="1800" b="1" dirty="0">
                <a:solidFill>
                  <a:srgbClr val="002060"/>
                </a:solidFill>
              </a:rPr>
              <a:t>Registered Address</a:t>
            </a:r>
            <a:r>
              <a:rPr lang="en-US" sz="1800" dirty="0">
                <a:solidFill>
                  <a:srgbClr val="002060"/>
                </a:solidFill>
              </a:rPr>
              <a:t> – H : 25 Irrigation colony, </a:t>
            </a:r>
            <a:r>
              <a:rPr lang="en-US" sz="1800" dirty="0" err="1">
                <a:solidFill>
                  <a:srgbClr val="002060"/>
                </a:solidFill>
              </a:rPr>
              <a:t>Darri</a:t>
            </a:r>
            <a:r>
              <a:rPr lang="en-US" sz="1800" dirty="0">
                <a:solidFill>
                  <a:srgbClr val="002060"/>
                </a:solidFill>
              </a:rPr>
              <a:t>, </a:t>
            </a:r>
            <a:r>
              <a:rPr lang="en-US" sz="1800" dirty="0" err="1">
                <a:solidFill>
                  <a:srgbClr val="002060"/>
                </a:solidFill>
              </a:rPr>
              <a:t>Dist</a:t>
            </a:r>
            <a:r>
              <a:rPr lang="en-US" sz="1800" dirty="0">
                <a:solidFill>
                  <a:srgbClr val="002060"/>
                </a:solidFill>
              </a:rPr>
              <a:t> – </a:t>
            </a:r>
            <a:r>
              <a:rPr lang="en-US" sz="1800" dirty="0" err="1">
                <a:solidFill>
                  <a:srgbClr val="002060"/>
                </a:solidFill>
              </a:rPr>
              <a:t>Korba</a:t>
            </a:r>
            <a:r>
              <a:rPr lang="en-US" sz="1800" dirty="0">
                <a:solidFill>
                  <a:srgbClr val="002060"/>
                </a:solidFill>
              </a:rPr>
              <a:t> (C.G.)</a:t>
            </a:r>
          </a:p>
          <a:p>
            <a:pPr>
              <a:lnSpc>
                <a:spcPct val="150000"/>
              </a:lnSpc>
            </a:pPr>
            <a:r>
              <a:rPr lang="en-US" sz="1800" b="1" dirty="0">
                <a:solidFill>
                  <a:srgbClr val="002060"/>
                </a:solidFill>
              </a:rPr>
              <a:t>NITI Aayog  </a:t>
            </a:r>
            <a:r>
              <a:rPr lang="en-US" sz="1800" dirty="0">
                <a:solidFill>
                  <a:srgbClr val="002060"/>
                </a:solidFill>
              </a:rPr>
              <a:t>- Unique ID – CG/2009/0015818.</a:t>
            </a:r>
          </a:p>
          <a:p>
            <a:pPr>
              <a:lnSpc>
                <a:spcPct val="150000"/>
              </a:lnSpc>
            </a:pPr>
            <a:r>
              <a:rPr lang="en-US" sz="1800" b="1"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Ministry of Corporate Affairs Registration number -  </a:t>
            </a:r>
            <a:r>
              <a:rPr lang="en-US" sz="1800" dirty="0">
                <a:solidFill>
                  <a:srgbClr val="002060"/>
                </a:solidFill>
                <a:effectLst/>
                <a:latin typeface="Cambria" panose="02040503050406030204" pitchFamily="18" charset="0"/>
                <a:ea typeface="Times New Roman" panose="02020603050405020304" pitchFamily="18" charset="0"/>
                <a:cs typeface="Arial" panose="020B0604020202020204" pitchFamily="34" charset="0"/>
              </a:rPr>
              <a:t>CSR00001960</a:t>
            </a:r>
            <a:endParaRPr lang="en-US" sz="1800" dirty="0">
              <a:solidFill>
                <a:srgbClr val="002060"/>
              </a:solidFill>
            </a:endParaRPr>
          </a:p>
          <a:p>
            <a:r>
              <a:rPr lang="en-US" sz="1800" b="1" dirty="0">
                <a:solidFill>
                  <a:srgbClr val="002060"/>
                </a:solidFill>
              </a:rPr>
              <a:t>Income Tax 12 (A)</a:t>
            </a:r>
            <a:r>
              <a:rPr lang="en-US" sz="1800" dirty="0">
                <a:solidFill>
                  <a:srgbClr val="002060"/>
                </a:solidFill>
              </a:rPr>
              <a:t>	: AAETS3216NE20142</a:t>
            </a:r>
          </a:p>
          <a:p>
            <a:r>
              <a:rPr lang="en-US" sz="1800" b="1" dirty="0">
                <a:solidFill>
                  <a:srgbClr val="002060"/>
                </a:solidFill>
              </a:rPr>
              <a:t>80 G</a:t>
            </a:r>
            <a:r>
              <a:rPr lang="en-US" sz="1800" dirty="0">
                <a:solidFill>
                  <a:srgbClr val="002060"/>
                </a:solidFill>
              </a:rPr>
              <a:t> : AAETS3216NF20211</a:t>
            </a:r>
          </a:p>
          <a:p>
            <a:pPr>
              <a:lnSpc>
                <a:spcPct val="150000"/>
              </a:lnSpc>
            </a:pPr>
            <a:r>
              <a:rPr lang="en-US" sz="1800" b="1" dirty="0">
                <a:solidFill>
                  <a:srgbClr val="002060"/>
                </a:solidFill>
              </a:rPr>
              <a:t>PAN No </a:t>
            </a:r>
            <a:r>
              <a:rPr lang="en-US" sz="1800" dirty="0">
                <a:solidFill>
                  <a:srgbClr val="002060"/>
                </a:solidFill>
              </a:rPr>
              <a:t>- A </a:t>
            </a:r>
            <a:r>
              <a:rPr lang="en-US" sz="1800" dirty="0" err="1">
                <a:solidFill>
                  <a:srgbClr val="002060"/>
                </a:solidFill>
              </a:rPr>
              <a:t>A</a:t>
            </a:r>
            <a:r>
              <a:rPr lang="en-US" sz="1800" dirty="0">
                <a:solidFill>
                  <a:srgbClr val="002060"/>
                </a:solidFill>
              </a:rPr>
              <a:t> E T S 3 2 1 6 N</a:t>
            </a:r>
          </a:p>
          <a:p>
            <a:pPr>
              <a:lnSpc>
                <a:spcPct val="150000"/>
              </a:lnSpc>
            </a:pPr>
            <a:r>
              <a:rPr lang="en-US" sz="1800" b="1" dirty="0">
                <a:solidFill>
                  <a:srgbClr val="002060"/>
                </a:solidFill>
              </a:rPr>
              <a:t>Email</a:t>
            </a:r>
            <a:r>
              <a:rPr lang="en-US" sz="1800" dirty="0">
                <a:solidFill>
                  <a:srgbClr val="002060"/>
                </a:solidFill>
              </a:rPr>
              <a:t> – </a:t>
            </a:r>
            <a:r>
              <a:rPr lang="en-US" sz="1800" dirty="0">
                <a:solidFill>
                  <a:srgbClr val="002060"/>
                </a:solidFill>
                <a:hlinkClick r:id="rId2">
                  <a:extLst>
                    <a:ext uri="{A12FA001-AC4F-418D-AE19-62706E023703}">
                      <ahyp:hlinkClr xmlns:ahyp="http://schemas.microsoft.com/office/drawing/2018/hyperlinkcolor" val="tx"/>
                    </a:ext>
                  </a:extLst>
                </a:hlinkClick>
              </a:rPr>
              <a:t>sroutkorba@gmail.com</a:t>
            </a:r>
            <a:r>
              <a:rPr lang="en-US" sz="1800" dirty="0">
                <a:solidFill>
                  <a:srgbClr val="002060"/>
                </a:solidFill>
              </a:rPr>
              <a:t>, </a:t>
            </a:r>
            <a:r>
              <a:rPr lang="en-US" sz="1800" dirty="0">
                <a:solidFill>
                  <a:srgbClr val="002060"/>
                </a:solidFill>
                <a:hlinkClick r:id="rId3">
                  <a:extLst>
                    <a:ext uri="{A12FA001-AC4F-418D-AE19-62706E023703}">
                      <ahyp:hlinkClr xmlns:ahyp="http://schemas.microsoft.com/office/drawing/2018/hyperlinkcolor" val="tx"/>
                    </a:ext>
                  </a:extLst>
                </a:hlinkClick>
              </a:rPr>
              <a:t>sroutkorba@rediffmail.com</a:t>
            </a:r>
            <a:endParaRPr lang="en-US" sz="1800" dirty="0">
              <a:solidFill>
                <a:srgbClr val="002060"/>
              </a:solidFill>
            </a:endParaRPr>
          </a:p>
          <a:p>
            <a:pPr>
              <a:lnSpc>
                <a:spcPct val="150000"/>
              </a:lnSpc>
            </a:pPr>
            <a:r>
              <a:rPr lang="en-US" sz="1800" b="1" dirty="0">
                <a:solidFill>
                  <a:srgbClr val="002060"/>
                </a:solidFill>
              </a:rPr>
              <a:t>Website-</a:t>
            </a:r>
            <a:r>
              <a:rPr lang="en-US" sz="1800" dirty="0">
                <a:solidFill>
                  <a:srgbClr val="002060"/>
                </a:solidFill>
              </a:rPr>
              <a:t> www.sroutngo.org	</a:t>
            </a:r>
          </a:p>
          <a:p>
            <a:pPr>
              <a:lnSpc>
                <a:spcPct val="150000"/>
              </a:lnSpc>
            </a:pPr>
            <a:endParaRPr lang="en-US" sz="1800" dirty="0"/>
          </a:p>
        </p:txBody>
      </p:sp>
    </p:spTree>
    <p:extLst>
      <p:ext uri="{BB962C8B-B14F-4D97-AF65-F5344CB8AC3E}">
        <p14:creationId xmlns:p14="http://schemas.microsoft.com/office/powerpoint/2010/main" val="72880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8FAB51-7632-4751-C7F1-9E1BBC3FDB86}"/>
              </a:ext>
            </a:extLst>
          </p:cNvPr>
          <p:cNvGraphicFramePr/>
          <p:nvPr>
            <p:extLst>
              <p:ext uri="{D42A27DB-BD31-4B8C-83A1-F6EECF244321}">
                <p14:modId xmlns:p14="http://schemas.microsoft.com/office/powerpoint/2010/main" val="3139863861"/>
              </p:ext>
            </p:extLst>
          </p:nvPr>
        </p:nvGraphicFramePr>
        <p:xfrm>
          <a:off x="8403100" y="808937"/>
          <a:ext cx="3795762" cy="262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Bal gaurav award 2017.jpg">
            <a:extLst>
              <a:ext uri="{FF2B5EF4-FFF2-40B4-BE49-F238E27FC236}">
                <a16:creationId xmlns:a16="http://schemas.microsoft.com/office/drawing/2014/main" id="{14430064-7FB1-1130-8337-9DD9603B239F}"/>
              </a:ext>
            </a:extLst>
          </p:cNvPr>
          <p:cNvPicPr>
            <a:picLocks noChangeAspect="1"/>
          </p:cNvPicPr>
          <p:nvPr/>
        </p:nvPicPr>
        <p:blipFill>
          <a:blip r:embed="rId7"/>
          <a:stretch>
            <a:fillRect/>
          </a:stretch>
        </p:blipFill>
        <p:spPr>
          <a:xfrm rot="16200000">
            <a:off x="800442" y="270405"/>
            <a:ext cx="2862424" cy="3936675"/>
          </a:xfrm>
          <a:prstGeom prst="rect">
            <a:avLst/>
          </a:prstGeom>
        </p:spPr>
      </p:pic>
      <p:pic>
        <p:nvPicPr>
          <p:cNvPr id="4" name="Picture 3" descr="Bal gaurav award 2017.jpg">
            <a:extLst>
              <a:ext uri="{FF2B5EF4-FFF2-40B4-BE49-F238E27FC236}">
                <a16:creationId xmlns:a16="http://schemas.microsoft.com/office/drawing/2014/main" id="{45F3F530-A9A9-CD96-13CE-8035EB77C443}"/>
              </a:ext>
            </a:extLst>
          </p:cNvPr>
          <p:cNvPicPr>
            <a:picLocks noChangeAspect="1"/>
          </p:cNvPicPr>
          <p:nvPr/>
        </p:nvPicPr>
        <p:blipFill>
          <a:blip r:embed="rId8"/>
          <a:stretch>
            <a:fillRect/>
          </a:stretch>
        </p:blipFill>
        <p:spPr>
          <a:xfrm>
            <a:off x="4298909" y="807530"/>
            <a:ext cx="3946983" cy="2620966"/>
          </a:xfrm>
          <a:prstGeom prst="rect">
            <a:avLst/>
          </a:prstGeom>
        </p:spPr>
      </p:pic>
      <p:pic>
        <p:nvPicPr>
          <p:cNvPr id="5" name="Picture 4" descr="Bal gaurav award 2017.jpg">
            <a:extLst>
              <a:ext uri="{FF2B5EF4-FFF2-40B4-BE49-F238E27FC236}">
                <a16:creationId xmlns:a16="http://schemas.microsoft.com/office/drawing/2014/main" id="{84D8F746-4DE5-FE84-49B0-DDAE2A165278}"/>
              </a:ext>
            </a:extLst>
          </p:cNvPr>
          <p:cNvPicPr>
            <a:picLocks noChangeAspect="1"/>
          </p:cNvPicPr>
          <p:nvPr/>
        </p:nvPicPr>
        <p:blipFill>
          <a:blip r:embed="rId9" cstate="print"/>
          <a:stretch>
            <a:fillRect/>
          </a:stretch>
        </p:blipFill>
        <p:spPr>
          <a:xfrm>
            <a:off x="205884" y="3435432"/>
            <a:ext cx="4062706" cy="2862425"/>
          </a:xfrm>
          <a:prstGeom prst="rect">
            <a:avLst/>
          </a:prstGeom>
        </p:spPr>
      </p:pic>
      <p:pic>
        <p:nvPicPr>
          <p:cNvPr id="6" name="Picture 5" descr="Bal gaurav award 2017.jpg">
            <a:extLst>
              <a:ext uri="{FF2B5EF4-FFF2-40B4-BE49-F238E27FC236}">
                <a16:creationId xmlns:a16="http://schemas.microsoft.com/office/drawing/2014/main" id="{515FE289-BD13-6854-270C-74C04956705A}"/>
              </a:ext>
            </a:extLst>
          </p:cNvPr>
          <p:cNvPicPr>
            <a:picLocks noChangeAspect="1"/>
          </p:cNvPicPr>
          <p:nvPr/>
        </p:nvPicPr>
        <p:blipFill>
          <a:blip r:embed="rId10" cstate="print"/>
          <a:stretch>
            <a:fillRect/>
          </a:stretch>
        </p:blipFill>
        <p:spPr>
          <a:xfrm>
            <a:off x="4314095" y="3573275"/>
            <a:ext cx="3905583" cy="2599197"/>
          </a:xfrm>
          <a:prstGeom prst="rect">
            <a:avLst/>
          </a:prstGeom>
        </p:spPr>
      </p:pic>
      <p:pic>
        <p:nvPicPr>
          <p:cNvPr id="7" name="Picture 6">
            <a:extLst>
              <a:ext uri="{FF2B5EF4-FFF2-40B4-BE49-F238E27FC236}">
                <a16:creationId xmlns:a16="http://schemas.microsoft.com/office/drawing/2014/main" id="{5A374275-1020-3D13-D8A2-D068D48244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68925" y="3573275"/>
            <a:ext cx="3657426" cy="2620378"/>
          </a:xfrm>
          <a:prstGeom prst="rect">
            <a:avLst/>
          </a:prstGeom>
        </p:spPr>
      </p:pic>
      <p:sp>
        <p:nvSpPr>
          <p:cNvPr id="8" name="Arrow: Pentagon 7">
            <a:extLst>
              <a:ext uri="{FF2B5EF4-FFF2-40B4-BE49-F238E27FC236}">
                <a16:creationId xmlns:a16="http://schemas.microsoft.com/office/drawing/2014/main" id="{9D6A078D-68DB-A2AB-470F-C8FC92DB93B0}"/>
              </a:ext>
            </a:extLst>
          </p:cNvPr>
          <p:cNvSpPr/>
          <p:nvPr/>
        </p:nvSpPr>
        <p:spPr>
          <a:xfrm>
            <a:off x="263316" y="98478"/>
            <a:ext cx="2958186" cy="461665"/>
          </a:xfrm>
          <a:prstGeom prst="homePlate">
            <a:avLst/>
          </a:prstGeom>
          <a:solidFill>
            <a:schemeClr val="tx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r>
              <a:rPr lang="en-IN" sz="1600" b="1" dirty="0">
                <a:solidFill>
                  <a:schemeClr val="bg1"/>
                </a:solidFill>
                <a:ea typeface="Verdana" panose="020B0604030504040204" pitchFamily="34" charset="0"/>
                <a:cs typeface="Verdana" panose="020B0604030504040204" pitchFamily="34" charset="0"/>
              </a:rPr>
              <a:t>APPRECIATIONS AND AWARD </a:t>
            </a:r>
          </a:p>
        </p:txBody>
      </p:sp>
    </p:spTree>
    <p:extLst>
      <p:ext uri="{BB962C8B-B14F-4D97-AF65-F5344CB8AC3E}">
        <p14:creationId xmlns:p14="http://schemas.microsoft.com/office/powerpoint/2010/main" val="419546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 gaurav award 2017.jpg">
            <a:extLst>
              <a:ext uri="{FF2B5EF4-FFF2-40B4-BE49-F238E27FC236}">
                <a16:creationId xmlns:a16="http://schemas.microsoft.com/office/drawing/2014/main" id="{22C325C6-7D72-229F-E7BA-B5569EB26A10}"/>
              </a:ext>
            </a:extLst>
          </p:cNvPr>
          <p:cNvPicPr>
            <a:picLocks noChangeAspect="1"/>
          </p:cNvPicPr>
          <p:nvPr/>
        </p:nvPicPr>
        <p:blipFill>
          <a:blip r:embed="rId2"/>
          <a:stretch>
            <a:fillRect/>
          </a:stretch>
        </p:blipFill>
        <p:spPr>
          <a:xfrm>
            <a:off x="278838" y="273304"/>
            <a:ext cx="4140991" cy="3011845"/>
          </a:xfrm>
          <a:prstGeom prst="rect">
            <a:avLst/>
          </a:prstGeom>
        </p:spPr>
      </p:pic>
      <p:pic>
        <p:nvPicPr>
          <p:cNvPr id="3" name="Picture 2" descr="Bal gaurav award 2017.jpg">
            <a:extLst>
              <a:ext uri="{FF2B5EF4-FFF2-40B4-BE49-F238E27FC236}">
                <a16:creationId xmlns:a16="http://schemas.microsoft.com/office/drawing/2014/main" id="{092546DA-D594-9623-E087-0D8EB377581C}"/>
              </a:ext>
            </a:extLst>
          </p:cNvPr>
          <p:cNvPicPr>
            <a:picLocks noChangeAspect="1"/>
          </p:cNvPicPr>
          <p:nvPr/>
        </p:nvPicPr>
        <p:blipFill>
          <a:blip r:embed="rId3" cstate="print"/>
          <a:stretch>
            <a:fillRect/>
          </a:stretch>
        </p:blipFill>
        <p:spPr>
          <a:xfrm>
            <a:off x="4527203" y="273303"/>
            <a:ext cx="4348511" cy="3011846"/>
          </a:xfrm>
          <a:prstGeom prst="rect">
            <a:avLst/>
          </a:prstGeom>
        </p:spPr>
      </p:pic>
      <p:pic>
        <p:nvPicPr>
          <p:cNvPr id="4" name="Picture 3" descr="Bal gaurav award 2017.jpg">
            <a:extLst>
              <a:ext uri="{FF2B5EF4-FFF2-40B4-BE49-F238E27FC236}">
                <a16:creationId xmlns:a16="http://schemas.microsoft.com/office/drawing/2014/main" id="{4A415E97-1197-D4E7-7F5B-D08110A3B1F7}"/>
              </a:ext>
            </a:extLst>
          </p:cNvPr>
          <p:cNvPicPr>
            <a:picLocks noChangeAspect="1"/>
          </p:cNvPicPr>
          <p:nvPr/>
        </p:nvPicPr>
        <p:blipFill>
          <a:blip r:embed="rId4"/>
          <a:stretch>
            <a:fillRect/>
          </a:stretch>
        </p:blipFill>
        <p:spPr>
          <a:xfrm rot="16200000">
            <a:off x="5277662" y="2813911"/>
            <a:ext cx="2811617" cy="4039303"/>
          </a:xfrm>
          <a:prstGeom prst="rect">
            <a:avLst/>
          </a:prstGeom>
        </p:spPr>
      </p:pic>
      <p:pic>
        <p:nvPicPr>
          <p:cNvPr id="5" name="Picture 4" descr="Bal gaurav award 2017.jpg">
            <a:extLst>
              <a:ext uri="{FF2B5EF4-FFF2-40B4-BE49-F238E27FC236}">
                <a16:creationId xmlns:a16="http://schemas.microsoft.com/office/drawing/2014/main" id="{00468989-1C84-099F-1C07-53FF7A502539}"/>
              </a:ext>
            </a:extLst>
          </p:cNvPr>
          <p:cNvPicPr>
            <a:picLocks noChangeAspect="1"/>
          </p:cNvPicPr>
          <p:nvPr/>
        </p:nvPicPr>
        <p:blipFill>
          <a:blip r:embed="rId5"/>
          <a:stretch>
            <a:fillRect/>
          </a:stretch>
        </p:blipFill>
        <p:spPr>
          <a:xfrm rot="16200000">
            <a:off x="997952" y="2711366"/>
            <a:ext cx="2811617" cy="4246885"/>
          </a:xfrm>
          <a:prstGeom prst="rect">
            <a:avLst/>
          </a:prstGeom>
        </p:spPr>
      </p:pic>
      <p:pic>
        <p:nvPicPr>
          <p:cNvPr id="6" name="Picture 5" descr="Bal gaurav award 2017.jpg">
            <a:extLst>
              <a:ext uri="{FF2B5EF4-FFF2-40B4-BE49-F238E27FC236}">
                <a16:creationId xmlns:a16="http://schemas.microsoft.com/office/drawing/2014/main" id="{1EDCB828-0921-9561-FC84-F99A58F5A953}"/>
              </a:ext>
            </a:extLst>
          </p:cNvPr>
          <p:cNvPicPr>
            <a:picLocks noChangeAspect="1"/>
          </p:cNvPicPr>
          <p:nvPr/>
        </p:nvPicPr>
        <p:blipFill>
          <a:blip r:embed="rId6"/>
          <a:stretch>
            <a:fillRect/>
          </a:stretch>
        </p:blipFill>
        <p:spPr>
          <a:xfrm>
            <a:off x="8875714" y="1130933"/>
            <a:ext cx="3347336" cy="4451037"/>
          </a:xfrm>
          <a:prstGeom prst="rect">
            <a:avLst/>
          </a:prstGeom>
        </p:spPr>
      </p:pic>
    </p:spTree>
    <p:extLst>
      <p:ext uri="{BB962C8B-B14F-4D97-AF65-F5344CB8AC3E}">
        <p14:creationId xmlns:p14="http://schemas.microsoft.com/office/powerpoint/2010/main" val="410925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6457A94-34D6-F298-581E-588A826E9A40}"/>
              </a:ext>
            </a:extLst>
          </p:cNvPr>
          <p:cNvSpPr txBox="1">
            <a:spLocks noChangeArrowheads="1"/>
          </p:cNvSpPr>
          <p:nvPr/>
        </p:nvSpPr>
        <p:spPr bwMode="auto">
          <a:xfrm>
            <a:off x="28135" y="112544"/>
            <a:ext cx="4465167" cy="6063175"/>
          </a:xfrm>
          <a:prstGeom prst="rect">
            <a:avLst/>
          </a:prstGeom>
          <a:solidFill>
            <a:schemeClr val="accent2">
              <a:lumMod val="40000"/>
              <a:lumOff val="60000"/>
            </a:schemeClr>
          </a:solidFill>
          <a:ln w="76200" cmpd="thickThi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137160" tIns="91440" rIns="137160" bIns="91440" anchor="ctr" anchorCtr="0" upright="1">
            <a:noAutofit/>
          </a:bodyPr>
          <a:lstStyle/>
          <a:p>
            <a:pPr>
              <a:lnSpc>
                <a:spcPct val="150000"/>
              </a:lnSpc>
              <a:spcAft>
                <a:spcPts val="1000"/>
              </a:spcAft>
            </a:pPr>
            <a:r>
              <a:rPr lang="en-IN" sz="2800" b="1" i="1" dirty="0">
                <a:solidFill>
                  <a:srgbClr val="FF0000"/>
                </a:solidFill>
                <a:effectLst/>
                <a:latin typeface="Cambria" panose="02040503050406030204" pitchFamily="18" charset="0"/>
                <a:ea typeface="Times New Roman" panose="02020603050405020304" pitchFamily="18" charset="0"/>
                <a:cs typeface="Mangal" panose="02040503050203030202" pitchFamily="18" charset="0"/>
              </a:rPr>
              <a:t>Focused Area:- </a:t>
            </a:r>
            <a:endParaRPr lang="en-IN" sz="20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1. Health and Nutrition </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2. Child Rights and Protection</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3. Livelihood </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4. Soil and Water conservation</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5. Women Empowerment and protection</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6. Education</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7. Sanitation and Environment </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8. Advocacy</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1000"/>
              </a:spcAft>
            </a:pPr>
            <a:r>
              <a:rPr lang="en-IN" b="1" i="1" dirty="0">
                <a:solidFill>
                  <a:srgbClr val="002060"/>
                </a:solidFill>
                <a:latin typeface="Cambria" panose="02040503050406030204" pitchFamily="18" charset="0"/>
                <a:ea typeface="Times New Roman" panose="02020603050405020304" pitchFamily="18" charset="0"/>
                <a:cs typeface="Mangal" panose="02040503050203030202" pitchFamily="18" charset="0"/>
              </a:rPr>
              <a:t>9. Early Childhood development</a:t>
            </a:r>
            <a:endParaRPr lang="en-IN" sz="1600" dirty="0">
              <a:solidFill>
                <a:srgbClr val="002060"/>
              </a:solidFill>
              <a:latin typeface="Calibri" panose="020F0502020204030204" pitchFamily="34" charset="0"/>
              <a:ea typeface="Calibri" panose="020F0502020204030204" pitchFamily="34" charset="0"/>
              <a:cs typeface="Mangal" panose="02040503050203030202" pitchFamily="18" charset="0"/>
            </a:endParaRPr>
          </a:p>
        </p:txBody>
      </p:sp>
      <p:sp>
        <p:nvSpPr>
          <p:cNvPr id="10" name="TextBox 9">
            <a:extLst>
              <a:ext uri="{FF2B5EF4-FFF2-40B4-BE49-F238E27FC236}">
                <a16:creationId xmlns:a16="http://schemas.microsoft.com/office/drawing/2014/main" id="{1C7F51AE-3737-C259-36B4-5C1B9362A0C0}"/>
              </a:ext>
            </a:extLst>
          </p:cNvPr>
          <p:cNvSpPr txBox="1"/>
          <p:nvPr/>
        </p:nvSpPr>
        <p:spPr>
          <a:xfrm>
            <a:off x="4501663" y="-112542"/>
            <a:ext cx="2346959" cy="577787"/>
          </a:xfrm>
          <a:prstGeom prst="rect">
            <a:avLst/>
          </a:prstGeom>
          <a:noFill/>
        </p:spPr>
        <p:txBody>
          <a:bodyPr wrap="square">
            <a:spAutoFit/>
          </a:bodyPr>
          <a:lstStyle/>
          <a:p>
            <a:pPr>
              <a:lnSpc>
                <a:spcPct val="150000"/>
              </a:lnSpc>
              <a:spcAft>
                <a:spcPts val="1000"/>
              </a:spcAft>
            </a:pPr>
            <a:r>
              <a:rPr lang="en-IN" sz="2400" b="1" i="1" dirty="0">
                <a:solidFill>
                  <a:srgbClr val="FF0000"/>
                </a:solidFill>
                <a:effectLst/>
                <a:latin typeface="Cambria" panose="02040503050406030204" pitchFamily="18" charset="0"/>
                <a:ea typeface="Times New Roman" panose="02020603050405020304" pitchFamily="18" charset="0"/>
                <a:cs typeface="Mangal" panose="02040503050203030202" pitchFamily="18" charset="0"/>
              </a:rPr>
              <a:t>Photo </a:t>
            </a:r>
            <a:r>
              <a:rPr lang="en-IN" sz="2400" b="1" i="1" dirty="0">
                <a:solidFill>
                  <a:srgbClr val="FF0000"/>
                </a:solidFill>
                <a:latin typeface="Cambria" panose="02040503050406030204" pitchFamily="18" charset="0"/>
                <a:ea typeface="Times New Roman" panose="02020603050405020304" pitchFamily="18" charset="0"/>
                <a:cs typeface="Mangal" panose="02040503050203030202" pitchFamily="18" charset="0"/>
              </a:rPr>
              <a:t>Gallery:-</a:t>
            </a:r>
            <a:r>
              <a:rPr lang="en-IN" sz="1800" b="1" i="1" dirty="0">
                <a:solidFill>
                  <a:srgbClr val="FF0000"/>
                </a:solidFill>
                <a:effectLst/>
                <a:latin typeface="Cambria" panose="02040503050406030204" pitchFamily="18" charset="0"/>
                <a:ea typeface="Times New Roman" panose="02020603050405020304" pitchFamily="18" charset="0"/>
                <a:cs typeface="Mangal" panose="02040503050203030202" pitchFamily="18" charset="0"/>
              </a:rPr>
              <a:t> </a:t>
            </a:r>
            <a:endParaRPr lang="en-IN" sz="1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20" name="Picture 19">
            <a:extLst>
              <a:ext uri="{FF2B5EF4-FFF2-40B4-BE49-F238E27FC236}">
                <a16:creationId xmlns:a16="http://schemas.microsoft.com/office/drawing/2014/main" id="{D46B2C2E-C047-28CF-6BFC-B8CEC06D8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856" y="4038317"/>
            <a:ext cx="4018671" cy="2256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2" name="Picture 31">
            <a:extLst>
              <a:ext uri="{FF2B5EF4-FFF2-40B4-BE49-F238E27FC236}">
                <a16:creationId xmlns:a16="http://schemas.microsoft.com/office/drawing/2014/main" id="{8DF36C48-5D64-14F8-E222-D4921057C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75" y="532539"/>
            <a:ext cx="3158185" cy="1781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 name="Picture 33">
            <a:extLst>
              <a:ext uri="{FF2B5EF4-FFF2-40B4-BE49-F238E27FC236}">
                <a16:creationId xmlns:a16="http://schemas.microsoft.com/office/drawing/2014/main" id="{9F6D7BA3-0882-87E0-8251-4D7AA91C4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75" y="2458665"/>
            <a:ext cx="1479002" cy="2633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6" name="Picture 35">
            <a:extLst>
              <a:ext uri="{FF2B5EF4-FFF2-40B4-BE49-F238E27FC236}">
                <a16:creationId xmlns:a16="http://schemas.microsoft.com/office/drawing/2014/main" id="{ABD48B63-59A3-EBB1-DCA2-F72D5D525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121" y="2451366"/>
            <a:ext cx="1479002" cy="2622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Picture 37">
            <a:extLst>
              <a:ext uri="{FF2B5EF4-FFF2-40B4-BE49-F238E27FC236}">
                <a16:creationId xmlns:a16="http://schemas.microsoft.com/office/drawing/2014/main" id="{FDDF4818-3FF3-1309-F8AF-DB2E5269D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915" y="2458664"/>
            <a:ext cx="2506578" cy="14099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 name="Picture 39">
            <a:extLst>
              <a:ext uri="{FF2B5EF4-FFF2-40B4-BE49-F238E27FC236}">
                <a16:creationId xmlns:a16="http://schemas.microsoft.com/office/drawing/2014/main" id="{4EE4A322-5916-9838-045E-248E1EC7D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1915" y="548303"/>
            <a:ext cx="2506578" cy="17602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029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13AE9-0BEE-0651-37EF-20938BAB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8" y="14366"/>
            <a:ext cx="3976160" cy="2413768"/>
          </a:xfrm>
          <a:prstGeom prst="rect">
            <a:avLst/>
          </a:prstGeom>
          <a:ln>
            <a:noFill/>
          </a:ln>
          <a:effectLst>
            <a:softEdge rad="112500"/>
          </a:effectLst>
        </p:spPr>
      </p:pic>
      <p:pic>
        <p:nvPicPr>
          <p:cNvPr id="3" name="Picture 2">
            <a:extLst>
              <a:ext uri="{FF2B5EF4-FFF2-40B4-BE49-F238E27FC236}">
                <a16:creationId xmlns:a16="http://schemas.microsoft.com/office/drawing/2014/main" id="{0706578B-E580-6D1F-2780-C96C19C91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146" y="4415731"/>
            <a:ext cx="3582647" cy="1858460"/>
          </a:xfrm>
          <a:prstGeom prst="rect">
            <a:avLst/>
          </a:prstGeom>
          <a:ln>
            <a:noFill/>
          </a:ln>
          <a:effectLst>
            <a:softEdge rad="112500"/>
          </a:effectLst>
        </p:spPr>
      </p:pic>
      <p:pic>
        <p:nvPicPr>
          <p:cNvPr id="4" name="Picture 3">
            <a:extLst>
              <a:ext uri="{FF2B5EF4-FFF2-40B4-BE49-F238E27FC236}">
                <a16:creationId xmlns:a16="http://schemas.microsoft.com/office/drawing/2014/main" id="{2D04CBED-6804-4E76-ACC1-0608D8790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947" y="0"/>
            <a:ext cx="3706955" cy="2470338"/>
          </a:xfrm>
          <a:prstGeom prst="rect">
            <a:avLst/>
          </a:prstGeom>
          <a:ln>
            <a:noFill/>
          </a:ln>
          <a:effectLst>
            <a:softEdge rad="112500"/>
          </a:effectLst>
        </p:spPr>
      </p:pic>
      <p:pic>
        <p:nvPicPr>
          <p:cNvPr id="6" name="Picture 5">
            <a:extLst>
              <a:ext uri="{FF2B5EF4-FFF2-40B4-BE49-F238E27FC236}">
                <a16:creationId xmlns:a16="http://schemas.microsoft.com/office/drawing/2014/main" id="{B18C081C-19D4-FE75-38FA-FC948A1C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136" y="4500605"/>
            <a:ext cx="3878969" cy="1773586"/>
          </a:xfrm>
          <a:prstGeom prst="rect">
            <a:avLst/>
          </a:prstGeom>
          <a:ln>
            <a:noFill/>
          </a:ln>
          <a:effectLst>
            <a:softEdge rad="112500"/>
          </a:effectLst>
        </p:spPr>
      </p:pic>
      <p:pic>
        <p:nvPicPr>
          <p:cNvPr id="8" name="Picture 7">
            <a:extLst>
              <a:ext uri="{FF2B5EF4-FFF2-40B4-BE49-F238E27FC236}">
                <a16:creationId xmlns:a16="http://schemas.microsoft.com/office/drawing/2014/main" id="{CE1C9546-8ACA-8307-7F21-7F527F751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615" y="2484666"/>
            <a:ext cx="3607700" cy="2119987"/>
          </a:xfrm>
          <a:prstGeom prst="rect">
            <a:avLst/>
          </a:prstGeom>
          <a:ln>
            <a:noFill/>
          </a:ln>
          <a:effectLst>
            <a:softEdge rad="112500"/>
          </a:effectLst>
        </p:spPr>
      </p:pic>
      <p:pic>
        <p:nvPicPr>
          <p:cNvPr id="9" name="Picture 8">
            <a:extLst>
              <a:ext uri="{FF2B5EF4-FFF2-40B4-BE49-F238E27FC236}">
                <a16:creationId xmlns:a16="http://schemas.microsoft.com/office/drawing/2014/main" id="{E84B1419-7FFE-7CA8-31AA-F6B5151A31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91" y="2442270"/>
            <a:ext cx="3882049" cy="2116943"/>
          </a:xfrm>
          <a:prstGeom prst="rect">
            <a:avLst/>
          </a:prstGeom>
          <a:ln>
            <a:noFill/>
          </a:ln>
          <a:effectLst>
            <a:softEdge rad="112500"/>
          </a:effectLst>
        </p:spPr>
      </p:pic>
      <p:pic>
        <p:nvPicPr>
          <p:cNvPr id="11" name="Picture 10">
            <a:extLst>
              <a:ext uri="{FF2B5EF4-FFF2-40B4-BE49-F238E27FC236}">
                <a16:creationId xmlns:a16="http://schemas.microsoft.com/office/drawing/2014/main" id="{D0E7D713-A5D6-7F60-0999-0456468570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4236" y="28174"/>
            <a:ext cx="3622558" cy="2414096"/>
          </a:xfrm>
          <a:prstGeom prst="rect">
            <a:avLst/>
          </a:prstGeom>
          <a:ln>
            <a:noFill/>
          </a:ln>
          <a:effectLst>
            <a:softEdge rad="112500"/>
          </a:effectLst>
        </p:spPr>
      </p:pic>
      <p:pic>
        <p:nvPicPr>
          <p:cNvPr id="12" name="Picture 11">
            <a:extLst>
              <a:ext uri="{FF2B5EF4-FFF2-40B4-BE49-F238E27FC236}">
                <a16:creationId xmlns:a16="http://schemas.microsoft.com/office/drawing/2014/main" id="{F3BB5998-5A2C-546D-BCBB-1C5DFD3B5D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4147" y="2268453"/>
            <a:ext cx="3607700" cy="2232152"/>
          </a:xfrm>
          <a:prstGeom prst="rect">
            <a:avLst/>
          </a:prstGeom>
          <a:ln>
            <a:noFill/>
          </a:ln>
          <a:effectLst>
            <a:softEdge rad="112500"/>
          </a:effectLst>
        </p:spPr>
      </p:pic>
      <p:pic>
        <p:nvPicPr>
          <p:cNvPr id="14" name="Picture 13">
            <a:extLst>
              <a:ext uri="{FF2B5EF4-FFF2-40B4-BE49-F238E27FC236}">
                <a16:creationId xmlns:a16="http://schemas.microsoft.com/office/drawing/2014/main" id="{2866CFBA-86C2-30E3-31E1-ABF9E5D4B9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0545" y="4545146"/>
            <a:ext cx="3686289" cy="1740877"/>
          </a:xfrm>
          <a:prstGeom prst="rect">
            <a:avLst/>
          </a:prstGeom>
          <a:ln>
            <a:noFill/>
          </a:ln>
          <a:effectLst>
            <a:softEdge rad="112500"/>
          </a:effectLst>
        </p:spPr>
      </p:pic>
    </p:spTree>
    <p:extLst>
      <p:ext uri="{BB962C8B-B14F-4D97-AF65-F5344CB8AC3E}">
        <p14:creationId xmlns:p14="http://schemas.microsoft.com/office/powerpoint/2010/main" val="72142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64E8A-CCC2-2F8E-CA85-D52E1EFB9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628" y="2882519"/>
            <a:ext cx="3840290" cy="1999263"/>
          </a:xfrm>
          <a:prstGeom prst="rect">
            <a:avLst/>
          </a:prstGeom>
          <a:ln>
            <a:noFill/>
          </a:ln>
          <a:effectLst>
            <a:softEdge rad="112500"/>
          </a:effectLst>
        </p:spPr>
      </p:pic>
      <p:pic>
        <p:nvPicPr>
          <p:cNvPr id="7" name="Picture 6">
            <a:extLst>
              <a:ext uri="{FF2B5EF4-FFF2-40B4-BE49-F238E27FC236}">
                <a16:creationId xmlns:a16="http://schemas.microsoft.com/office/drawing/2014/main" id="{D93F9C77-4181-5B89-21CD-CAA7F3846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550577" y="6858000"/>
            <a:ext cx="992094" cy="2201268"/>
          </a:xfrm>
          <a:prstGeom prst="rect">
            <a:avLst/>
          </a:prstGeom>
        </p:spPr>
      </p:pic>
      <p:pic>
        <p:nvPicPr>
          <p:cNvPr id="9" name="Picture 8">
            <a:extLst>
              <a:ext uri="{FF2B5EF4-FFF2-40B4-BE49-F238E27FC236}">
                <a16:creationId xmlns:a16="http://schemas.microsoft.com/office/drawing/2014/main" id="{F9FCBCE9-1D59-D0B7-841C-5B75D5B99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947" y="4839578"/>
            <a:ext cx="3573948" cy="1610750"/>
          </a:xfrm>
          <a:prstGeom prst="rect">
            <a:avLst/>
          </a:prstGeom>
          <a:ln>
            <a:noFill/>
          </a:ln>
          <a:effectLst>
            <a:softEdge rad="112500"/>
          </a:effectLst>
        </p:spPr>
      </p:pic>
      <p:pic>
        <p:nvPicPr>
          <p:cNvPr id="11" name="Picture 10">
            <a:extLst>
              <a:ext uri="{FF2B5EF4-FFF2-40B4-BE49-F238E27FC236}">
                <a16:creationId xmlns:a16="http://schemas.microsoft.com/office/drawing/2014/main" id="{333C0C92-72A8-8A72-C9DD-21265E22D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766" y="111222"/>
            <a:ext cx="4762500" cy="2143125"/>
          </a:xfrm>
          <a:prstGeom prst="rect">
            <a:avLst/>
          </a:prstGeom>
        </p:spPr>
      </p:pic>
      <p:pic>
        <p:nvPicPr>
          <p:cNvPr id="13" name="Picture 12">
            <a:extLst>
              <a:ext uri="{FF2B5EF4-FFF2-40B4-BE49-F238E27FC236}">
                <a16:creationId xmlns:a16="http://schemas.microsoft.com/office/drawing/2014/main" id="{036CDDC6-1148-71FE-62A8-75A046AA4D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5082" y="119282"/>
            <a:ext cx="2143125" cy="4762500"/>
          </a:xfrm>
          <a:prstGeom prst="rect">
            <a:avLst/>
          </a:prstGeom>
          <a:ln>
            <a:noFill/>
          </a:ln>
          <a:effectLst>
            <a:softEdge rad="112500"/>
          </a:effectLst>
        </p:spPr>
      </p:pic>
      <p:pic>
        <p:nvPicPr>
          <p:cNvPr id="15" name="Picture 14">
            <a:extLst>
              <a:ext uri="{FF2B5EF4-FFF2-40B4-BE49-F238E27FC236}">
                <a16:creationId xmlns:a16="http://schemas.microsoft.com/office/drawing/2014/main" id="{EB722BE5-80AB-8A47-3EE4-28AE6F5E9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918" y="0"/>
            <a:ext cx="3090846" cy="6274191"/>
          </a:xfrm>
          <a:prstGeom prst="rect">
            <a:avLst/>
          </a:prstGeom>
          <a:ln>
            <a:noFill/>
          </a:ln>
          <a:effectLst>
            <a:softEdge rad="112500"/>
          </a:effectLst>
        </p:spPr>
      </p:pic>
      <p:pic>
        <p:nvPicPr>
          <p:cNvPr id="17" name="Picture 16">
            <a:extLst>
              <a:ext uri="{FF2B5EF4-FFF2-40B4-BE49-F238E27FC236}">
                <a16:creationId xmlns:a16="http://schemas.microsoft.com/office/drawing/2014/main" id="{AEDC4BAF-6FD2-6AF6-C43E-E41841A6F8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6" y="0"/>
            <a:ext cx="3090846" cy="6274191"/>
          </a:xfrm>
          <a:prstGeom prst="rect">
            <a:avLst/>
          </a:prstGeom>
          <a:ln>
            <a:noFill/>
          </a:ln>
          <a:effectLst>
            <a:softEdge rad="112500"/>
          </a:effectLst>
        </p:spPr>
      </p:pic>
      <p:sp>
        <p:nvSpPr>
          <p:cNvPr id="19" name="TextBox 18">
            <a:extLst>
              <a:ext uri="{FF2B5EF4-FFF2-40B4-BE49-F238E27FC236}">
                <a16:creationId xmlns:a16="http://schemas.microsoft.com/office/drawing/2014/main" id="{D8126DC5-DA18-2DC9-D2B6-C1C00652194A}"/>
              </a:ext>
            </a:extLst>
          </p:cNvPr>
          <p:cNvSpPr txBox="1"/>
          <p:nvPr/>
        </p:nvSpPr>
        <p:spPr>
          <a:xfrm>
            <a:off x="5836731" y="2372341"/>
            <a:ext cx="6098344" cy="400110"/>
          </a:xfrm>
          <a:prstGeom prst="rect">
            <a:avLst/>
          </a:prstGeom>
          <a:noFill/>
        </p:spPr>
        <p:txBody>
          <a:bodyPr wrap="square">
            <a:spAutoFit/>
          </a:bodyPr>
          <a:lstStyle/>
          <a:p>
            <a:r>
              <a:rPr lang="en-IN" sz="2000" b="1" dirty="0">
                <a:solidFill>
                  <a:srgbClr val="C00000"/>
                </a:solidFill>
              </a:rPr>
              <a:t>Livelihood Assistance </a:t>
            </a:r>
            <a:endParaRPr lang="en-IN" sz="2000" dirty="0">
              <a:solidFill>
                <a:srgbClr val="C00000"/>
              </a:solidFill>
            </a:endParaRPr>
          </a:p>
        </p:txBody>
      </p:sp>
      <p:sp>
        <p:nvSpPr>
          <p:cNvPr id="20" name="TextBox 19">
            <a:extLst>
              <a:ext uri="{FF2B5EF4-FFF2-40B4-BE49-F238E27FC236}">
                <a16:creationId xmlns:a16="http://schemas.microsoft.com/office/drawing/2014/main" id="{B2636320-F48B-5A9A-F6A9-1FFD380B8777}"/>
              </a:ext>
            </a:extLst>
          </p:cNvPr>
          <p:cNvSpPr txBox="1"/>
          <p:nvPr/>
        </p:nvSpPr>
        <p:spPr>
          <a:xfrm>
            <a:off x="6640895" y="5444898"/>
            <a:ext cx="6098344" cy="400110"/>
          </a:xfrm>
          <a:prstGeom prst="rect">
            <a:avLst/>
          </a:prstGeom>
          <a:noFill/>
        </p:spPr>
        <p:txBody>
          <a:bodyPr wrap="square">
            <a:spAutoFit/>
          </a:bodyPr>
          <a:lstStyle/>
          <a:p>
            <a:r>
              <a:rPr lang="en-IN" sz="2000" b="1" dirty="0">
                <a:solidFill>
                  <a:srgbClr val="C00000"/>
                </a:solidFill>
              </a:rPr>
              <a:t>Water Shed program </a:t>
            </a:r>
            <a:endParaRPr lang="en-IN" sz="2000" dirty="0">
              <a:solidFill>
                <a:srgbClr val="C00000"/>
              </a:solidFill>
            </a:endParaRPr>
          </a:p>
        </p:txBody>
      </p:sp>
    </p:spTree>
    <p:extLst>
      <p:ext uri="{BB962C8B-B14F-4D97-AF65-F5344CB8AC3E}">
        <p14:creationId xmlns:p14="http://schemas.microsoft.com/office/powerpoint/2010/main" val="357356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711BF-1B5B-90DC-CF09-040532F6D134}"/>
              </a:ext>
            </a:extLst>
          </p:cNvPr>
          <p:cNvPicPr>
            <a:picLocks noChangeAspect="1"/>
          </p:cNvPicPr>
          <p:nvPr/>
        </p:nvPicPr>
        <p:blipFill rotWithShape="1">
          <a:blip r:embed="rId2"/>
          <a:srcRect l="27109" t="24807" r="30472" b="10135"/>
          <a:stretch/>
        </p:blipFill>
        <p:spPr>
          <a:xfrm>
            <a:off x="42204" y="337624"/>
            <a:ext cx="11985674" cy="5978769"/>
          </a:xfrm>
          <a:prstGeom prst="rect">
            <a:avLst/>
          </a:prstGeom>
        </p:spPr>
      </p:pic>
      <p:sp>
        <p:nvSpPr>
          <p:cNvPr id="3" name="TextBox 2">
            <a:extLst>
              <a:ext uri="{FF2B5EF4-FFF2-40B4-BE49-F238E27FC236}">
                <a16:creationId xmlns:a16="http://schemas.microsoft.com/office/drawing/2014/main" id="{A59E722A-57B0-F33F-A532-10E890E7D646}"/>
              </a:ext>
            </a:extLst>
          </p:cNvPr>
          <p:cNvSpPr txBox="1"/>
          <p:nvPr/>
        </p:nvSpPr>
        <p:spPr>
          <a:xfrm>
            <a:off x="42204" y="-31708"/>
            <a:ext cx="4396150" cy="369332"/>
          </a:xfrm>
          <a:prstGeom prst="rect">
            <a:avLst/>
          </a:prstGeom>
          <a:noFill/>
        </p:spPr>
        <p:txBody>
          <a:bodyPr wrap="square">
            <a:spAutoFit/>
          </a:bodyPr>
          <a:lstStyle/>
          <a:p>
            <a:r>
              <a:rPr lang="en-IN" sz="1800" b="1" dirty="0">
                <a:solidFill>
                  <a:srgbClr val="C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Arial" panose="020B0604020202020204" pitchFamily="34" charset="0"/>
              </a:rPr>
              <a:t>Our Partner GOs-NGOs</a:t>
            </a:r>
            <a:endParaRPr lang="en-IN"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80021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Gallery</Template>
  <TotalTime>1815</TotalTime>
  <Words>720</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Anil Dewangan</cp:lastModifiedBy>
  <cp:revision>93</cp:revision>
  <cp:lastPrinted>2023-07-13T05:39:32Z</cp:lastPrinted>
  <dcterms:created xsi:type="dcterms:W3CDTF">2023-06-29T05:45:59Z</dcterms:created>
  <dcterms:modified xsi:type="dcterms:W3CDTF">2023-08-10T08:29:59Z</dcterms:modified>
</cp:coreProperties>
</file>